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6" r:id="rId2"/>
    <p:sldId id="289" r:id="rId3"/>
    <p:sldId id="290" r:id="rId4"/>
    <p:sldId id="296" r:id="rId5"/>
    <p:sldId id="294" r:id="rId6"/>
    <p:sldId id="257" r:id="rId7"/>
    <p:sldId id="295" r:id="rId8"/>
  </p:sldIdLst>
  <p:sldSz cx="9144000" cy="6858000" type="screen4x3"/>
  <p:notesSz cx="9998075" cy="68659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31"/>
    <a:srgbClr val="FF9700"/>
    <a:srgbClr val="0057B8"/>
    <a:srgbClr val="FFFF00"/>
    <a:srgbClr val="7A283C"/>
    <a:srgbClr val="0056BC"/>
    <a:srgbClr val="E90C24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54" autoAdjust="0"/>
  </p:normalViewPr>
  <p:slideViewPr>
    <p:cSldViewPr snapToGrid="0" showGuide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888" y="216"/>
      </p:cViewPr>
      <p:guideLst/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theme/theme1.xml" Type="http://schemas.openxmlformats.org/officeDocument/2006/relationships/theme" Id="rId13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viewProps.xml" Type="http://schemas.openxmlformats.org/officeDocument/2006/relationships/viewProps" Id="rId12"></Relationship><Relationship Target="slides/slide1.xml" Type="http://schemas.openxmlformats.org/officeDocument/2006/relationships/slide" Id="rId2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presProps.xml" Type="http://schemas.openxmlformats.org/officeDocument/2006/relationships/presProps" Id="rId11"></Relationship><Relationship Target="slides/slide4.xml" Type="http://schemas.openxmlformats.org/officeDocument/2006/relationships/slide" Id="rId5"></Relationship><Relationship Target="handoutMasters/handoutMaster1.xml" Type="http://schemas.openxmlformats.org/officeDocument/2006/relationships/handoutMaster" Id="rId10"></Relationship><Relationship Target="slides/slide3.xml" Type="http://schemas.openxmlformats.org/officeDocument/2006/relationships/slide" Id="rId4"></Relationship><Relationship Target="notesMasters/notesMaster1.xml" Type="http://schemas.openxmlformats.org/officeDocument/2006/relationships/notesMaster" Id="rId9"></Relationship><Relationship Target="tableStyles.xml" Type="http://schemas.openxmlformats.org/officeDocument/2006/relationships/tableStyles" Id="rId14"></Relationship></Relationships>
</file>

<file path=ppt/charts/_rels/chart1.xml.rels><?xml version="1.0" encoding="UTF-8" ?><Relationships xmlns="http://schemas.openxmlformats.org/package/2006/relationships"><Relationship Target="colors1.xml" Type="http://schemas.microsoft.com/office/2011/relationships/chartColorStyle" Id="rId2"></Relationship><Relationship Target="style1.xml" Type="http://schemas.microsoft.com/office/2011/relationships/chartStyle" Id="rId1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90059055118058E-4"/>
          <c:y val="0.14095359996640422"/>
          <c:w val="0.60360866756889753"/>
          <c:h val="0.8584654727765807"/>
        </c:manualLayout>
      </c:layout>
      <c:pieChart>
        <c:varyColors val="1"/>
        <c:ser>
          <c:idx val="1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51-4AFC-A8BD-4B0EDA6BD7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51-4AFC-A8BD-4B0EDA6BD7F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151-4AFC-A8BD-4B0EDA6BD7F1}"/>
              </c:ext>
            </c:extLst>
          </c:dPt>
          <c:dPt>
            <c:idx val="3"/>
            <c:bubble3D val="0"/>
            <c:spPr>
              <a:solidFill>
                <a:srgbClr val="00B33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51-4AFC-A8BD-4B0EDA6BD7F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E8-492C-A90D-03E622F16D75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E8-492C-A90D-03E622F16D75}"/>
              </c:ext>
            </c:extLst>
          </c:dPt>
          <c:dPt>
            <c:idx val="6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E8-492C-A90D-03E622F16D75}"/>
              </c:ext>
            </c:extLst>
          </c:dPt>
          <c:dLbls>
            <c:dLbl>
              <c:idx val="0"/>
              <c:layout>
                <c:manualLayout>
                  <c:x val="-6.5402996359970406E-2"/>
                  <c:y val="8.0555537936234045E-2"/>
                </c:manualLayout>
              </c:layout>
              <c:tx>
                <c:rich>
                  <a:bodyPr/>
                  <a:lstStyle/>
                  <a:p>
                    <a:fld id="{89746804-B982-41BF-B71C-27FF3EDA6C1E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fld id="{85EF2B5F-A3A4-40BA-9716-720C3CAC6E9D}" type="PERCENTAGE">
                      <a:rPr lang="en-US" sz="1300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151-4AFC-A8BD-4B0EDA6BD7F1}"/>
                </c:ext>
              </c:extLst>
            </c:dLbl>
            <c:dLbl>
              <c:idx val="1"/>
              <c:layout>
                <c:manualLayout>
                  <c:x val="-6.3479378819971205E-2"/>
                  <c:y val="-8.05555379362340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51-4AFC-A8BD-4B0EDA6BD7F1}"/>
                </c:ext>
              </c:extLst>
            </c:dLbl>
            <c:dLbl>
              <c:idx val="2"/>
              <c:layout>
                <c:manualLayout>
                  <c:x val="2.1159792939990402E-2"/>
                  <c:y val="-1.0185065298711424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51-4AFC-A8BD-4B0EDA6BD7F1}"/>
                </c:ext>
              </c:extLst>
            </c:dLbl>
            <c:dLbl>
              <c:idx val="3"/>
              <c:layout>
                <c:manualLayout>
                  <c:x val="9.618087699995637E-3"/>
                  <c:y val="-7.49999835958041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51-4AFC-A8BD-4B0EDA6BD7F1}"/>
                </c:ext>
              </c:extLst>
            </c:dLbl>
            <c:dLbl>
              <c:idx val="4"/>
              <c:layout>
                <c:manualLayout>
                  <c:x val="0"/>
                  <c:y val="2.22222173617197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E8-492C-A90D-03E622F16D75}"/>
                </c:ext>
              </c:extLst>
            </c:dLbl>
            <c:dLbl>
              <c:idx val="5"/>
              <c:layout>
                <c:manualLayout>
                  <c:x val="0"/>
                  <c:y val="6.1111097744729274E-2"/>
                </c:manualLayout>
              </c:layout>
              <c:tx>
                <c:rich>
                  <a:bodyPr/>
                  <a:lstStyle/>
                  <a:p>
                    <a:fld id="{0A300FED-6FD3-4998-9262-6D9178A03699}" type="CATEGORYNAME">
                      <a:rPr lang="en-US" sz="1300"/>
                      <a:pPr/>
                      <a:t>[NÁZEV KATEGORIE]</a:t>
                    </a:fld>
                    <a:r>
                      <a:rPr lang="en-US" sz="1300" baseline="0" dirty="0"/>
                      <a:t>
</a:t>
                    </a:r>
                    <a:fld id="{F3E35E7D-807B-4E1A-9CBE-6D54BB7214CC}" type="PERCENTAGE">
                      <a:rPr lang="en-US" sz="1300" baseline="0"/>
                      <a:pPr/>
                      <a:t>[PROCENTO]</a:t>
                    </a:fld>
                    <a:endParaRPr lang="en-US" sz="13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E8-492C-A90D-03E622F16D75}"/>
                </c:ext>
              </c:extLst>
            </c:dLbl>
            <c:dLbl>
              <c:idx val="6"/>
              <c:layout>
                <c:manualLayout>
                  <c:x val="5.9632143739972956E-2"/>
                  <c:y val="6.9444429255374182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1DE8-492C-A90D-03E622F16D7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List1!$B$1:$H$1</c:f>
              <c:strCache>
                <c:ptCount val="7"/>
                <c:pt idx="0">
                  <c:v>divadlo</c:v>
                </c:pt>
                <c:pt idx="1">
                  <c:v>hudba</c:v>
                </c:pt>
                <c:pt idx="2">
                  <c:v>tanec</c:v>
                </c:pt>
                <c:pt idx="3">
                  <c:v>výtvarné umění</c:v>
                </c:pt>
                <c:pt idx="4">
                  <c:v>literatura</c:v>
                </c:pt>
                <c:pt idx="5">
                  <c:v>audiovize</c:v>
                </c:pt>
                <c:pt idx="6">
                  <c:v>ostatní</c:v>
                </c:pt>
              </c:strCache>
            </c:strRef>
          </c:cat>
          <c:val>
            <c:numRef>
              <c:f>List1!$B$2:$H$2</c:f>
              <c:numCache>
                <c:formatCode>General</c:formatCode>
                <c:ptCount val="7"/>
                <c:pt idx="0">
                  <c:v>27</c:v>
                </c:pt>
                <c:pt idx="1">
                  <c:v>21</c:v>
                </c:pt>
                <c:pt idx="2">
                  <c:v>13</c:v>
                </c:pt>
                <c:pt idx="3">
                  <c:v>15</c:v>
                </c:pt>
                <c:pt idx="4">
                  <c:v>7</c:v>
                </c:pt>
                <c:pt idx="5">
                  <c:v>6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51-4AFC-A8BD-4B0EDA6BD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?><Relationships xmlns="http://schemas.openxmlformats.org/package/2006/relationships"><Relationship Target="../theme/theme3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63650" y="0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13B8-E6D2-4789-A9E3-DBC7C4175D02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521442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63650" y="6521442"/>
            <a:ext cx="4332114" cy="3444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67F1-9FD6-4A94-B504-2CF5806607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263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7250"/>
            <a:ext cx="3089275" cy="231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59" cy="270346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448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FAD6-C595-49B9-A010-ACF3712712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142718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media/image2.wmf" Type="http://schemas.openxmlformats.org/officeDocument/2006/relationships/image" Id="rId3"></Relationship><Relationship Target="../media/image3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media/image2.wmf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media/image5.png" Type="http://schemas.openxmlformats.org/officeDocument/2006/relationships/image" Id="rId3"></Relationship><Relationship Target="../media/image3.jp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2.wmf" Type="http://schemas.openxmlformats.org/officeDocument/2006/relationships/image" Id="rId4"></Relationship></Relationships>
</file>

<file path=ppt/slideLayouts/_rels/slideLayout2.xml.rels><?xml version="1.0" encoding="UTF-8" ?><Relationships xmlns="http://schemas.openxmlformats.org/package/2006/relationships"><Relationship Target="../media/image2.wmf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media/image4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4D9AE55-4E98-3B43-9FC7-3CF68C21E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154ED0A-3360-084C-9D43-F0DF424E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dirty="0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13.xml" Type="http://schemas.openxmlformats.org/officeDocument/2006/relationships/slideLayout" Id="rId13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2.xml" Type="http://schemas.openxmlformats.org/officeDocument/2006/relationships/slideLayout" Id="rId2"></Relationship><Relationship Target="../media/image2.wmf" Type="http://schemas.openxmlformats.org/officeDocument/2006/relationships/image" Id="rId16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media/image1.png" Type="http://schemas.openxmlformats.org/officeDocument/2006/relationships/image" Id="rId1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Relationship Target="../theme/theme1.xml" Type="http://schemas.openxmlformats.org/officeDocument/2006/relationships/theme" Id="rId1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media/image6.PN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charts/chart1.xml" Type="http://schemas.openxmlformats.org/officeDocument/2006/relationships/chart" Id="rId2"></Relationship><Relationship Target="../slideLayouts/slideLayout11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media/image7.jpeg" Type="http://schemas.openxmlformats.org/officeDocument/2006/relationships/image" Id="rId2"></Relationship><Relationship Target="../slideLayouts/slideLayout11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media/image9.jpeg" Type="http://schemas.openxmlformats.org/officeDocument/2006/relationships/image" Id="rId3"></Relationship><Relationship Target="../media/image8.jpeg" Type="http://schemas.openxmlformats.org/officeDocument/2006/relationships/image" Id="rId2"></Relationship><Relationship Target="../slideLayouts/slideLayout3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56023" y="306087"/>
            <a:ext cx="6426358" cy="2089383"/>
          </a:xfrm>
        </p:spPr>
        <p:txBody>
          <a:bodyPr>
            <a:normAutofit/>
          </a:bodyPr>
          <a:lstStyle/>
          <a:p>
            <a:r>
              <a:rPr lang="cs-CZ" dirty="0"/>
              <a:t>Kulturní granty </a:t>
            </a:r>
            <a:br>
              <a:rPr lang="cs-CZ" dirty="0"/>
            </a:br>
            <a:r>
              <a:rPr lang="cs-CZ" dirty="0"/>
              <a:t>na rok 2021 a dále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5824" y="5566757"/>
            <a:ext cx="6426557" cy="567890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dirty="0"/>
              <a:t>Mgr. Martin Benda</a:t>
            </a:r>
            <a:r>
              <a:rPr lang="cs-CZ" dirty="0"/>
              <a:t>, předseda Komise RHMP </a:t>
            </a:r>
          </a:p>
          <a:p>
            <a:pPr marL="0" indent="0" algn="just">
              <a:buNone/>
            </a:pPr>
            <a:r>
              <a:rPr lang="cs-CZ" dirty="0"/>
              <a:t>pro udělování grantů v oblasti kultury a umění</a:t>
            </a:r>
          </a:p>
          <a:p>
            <a:pPr marL="0" indent="0" algn="r">
              <a:buNone/>
            </a:pPr>
            <a:r>
              <a:rPr lang="cs-CZ" dirty="0"/>
              <a:t>9. prosince 2020</a:t>
            </a:r>
          </a:p>
        </p:txBody>
      </p:sp>
    </p:spTree>
    <p:extLst>
      <p:ext uri="{BB962C8B-B14F-4D97-AF65-F5344CB8AC3E}">
        <p14:creationId xmlns:p14="http://schemas.microsoft.com/office/powerpoint/2010/main" val="30696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6502389" cy="2087533"/>
          </a:xfrm>
        </p:spPr>
        <p:txBody>
          <a:bodyPr>
            <a:noAutofit/>
          </a:bodyPr>
          <a:lstStyle/>
          <a:p>
            <a:r>
              <a:rPr lang="cs-CZ" sz="3600" dirty="0"/>
              <a:t>Vývoj kulturních grantů v čase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FFED7C1-CAF5-44E1-A049-C4578B470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" y="2379133"/>
            <a:ext cx="8090258" cy="297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3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58539" cy="722697"/>
          </a:xfrm>
        </p:spPr>
        <p:txBody>
          <a:bodyPr>
            <a:noAutofit/>
          </a:bodyPr>
          <a:lstStyle/>
          <a:p>
            <a:r>
              <a:rPr lang="cs-CZ" sz="3600" dirty="0"/>
              <a:t>Poměr oborů (jednoleté granty 2021)</a:t>
            </a:r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952443039"/>
              </p:ext>
            </p:extLst>
          </p:nvPr>
        </p:nvGraphicFramePr>
        <p:xfrm>
          <a:off x="1270928" y="1357386"/>
          <a:ext cx="6602144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49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7083413" cy="722697"/>
          </a:xfrm>
        </p:spPr>
        <p:txBody>
          <a:bodyPr>
            <a:noAutofit/>
          </a:bodyPr>
          <a:lstStyle/>
          <a:p>
            <a:r>
              <a:rPr lang="cs-CZ" sz="3600" dirty="0"/>
              <a:t>Snížení rozpočtu na granty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4400" y="3259123"/>
            <a:ext cx="650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Rozpočet byl z plánovaných 360 mil. Kč snížen na 330 mil. Kč v souvislosti s dopadem pandemie COVID-19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toho je vázáno 253 mil. Kč víceletými granty, které budou sníženy plošně o 10 % na 228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jednoletých grantech je rozděleno 102 mil. Kč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AE105A-0AC5-481A-9F06-83D80D69B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622">
            <a:off x="562884" y="1456734"/>
            <a:ext cx="3528767" cy="12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6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Kombinované jednání komise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r="4900"/>
          <a:stretch/>
        </p:blipFill>
        <p:spPr>
          <a:xfrm rot="168766">
            <a:off x="3598771" y="1039249"/>
            <a:ext cx="5099310" cy="304006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Obrázek 7" descr="Obsah obrázku osoba, interiér, přenosný počítač, stůl  Popis byl vytvořen automaticky">
            <a:extLst>
              <a:ext uri="{FF2B5EF4-FFF2-40B4-BE49-F238E27FC236}">
                <a16:creationId xmlns:a16="http://schemas.microsoft.com/office/drawing/2014/main" id="{31EC2D1C-D202-4173-A255-1D0126F27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9" y="3071561"/>
            <a:ext cx="4681057" cy="3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Nynější členové grantové komise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38776"/>
              </p:ext>
            </p:extLst>
          </p:nvPr>
        </p:nvGraphicFramePr>
        <p:xfrm>
          <a:off x="374400" y="1428752"/>
          <a:ext cx="5992844" cy="47581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260">
                <a:tc>
                  <a:txBody>
                    <a:bodyPr/>
                    <a:lstStyle/>
                    <a:p>
                      <a:r>
                        <a:rPr lang="cs-CZ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Mgr. Martin Benda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předseda, zastupitel HMP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MgA.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Michal Lázňovský, PhD. </a:t>
                      </a:r>
                      <a:r>
                        <a:rPr lang="cs-CZ" sz="1000" baseline="0" dirty="0">
                          <a:solidFill>
                            <a:schemeClr val="bg1"/>
                          </a:solidFill>
                        </a:rPr>
                        <a:t>(nastoupil 2020)</a:t>
                      </a:r>
                      <a:endParaRPr lang="cs-CZ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divadlo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Mgr. Zdeněk A.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Tichý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MgA.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David Mareček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hudba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Jan P. Muchow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Doc. Adam Halaš,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Ph.D.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tanec, nonverbální umění </a:t>
                      </a:r>
                    </a:p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nový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cirkus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Prof. Ivanka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Kubicová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Richard Drury, M. 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výtvarné umění,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fotografie a nová média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Mgr. Helena Musilová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PhDr. Petr Bílek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literatura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PhDr.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</a:rPr>
                        <a:t> Jan Lukeš </a:t>
                      </a:r>
                      <a:r>
                        <a:rPr lang="cs-CZ" sz="1000" baseline="0" dirty="0">
                          <a:solidFill>
                            <a:schemeClr val="bg1"/>
                          </a:solidFill>
                        </a:rPr>
                        <a:t>(nastoupil 2020)</a:t>
                      </a:r>
                      <a:endParaRPr lang="cs-CZ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PhDr. Jan Foll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audiovize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bg1"/>
                          </a:solidFill>
                        </a:rPr>
                        <a:t>Doc. MgA. Ivo Mathé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032">
                <a:tc>
                  <a:txBody>
                    <a:bodyPr/>
                    <a:lstStyle/>
                    <a:p>
                      <a:r>
                        <a:rPr lang="cs-CZ" sz="1200" dirty="0"/>
                        <a:t>Mgr. Veronika Bednářová, M. 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ostatní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/>
                        <a:t>Mgr. Jan Press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/>
                        <a:t>Mgr. Zuzana Navrátilová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cs-CZ" sz="1200" dirty="0"/>
                        <a:t>tajemnice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260">
                <a:tc>
                  <a:txBody>
                    <a:bodyPr/>
                    <a:lstStyle/>
                    <a:p>
                      <a:r>
                        <a:rPr lang="cs-CZ" sz="1200" dirty="0"/>
                        <a:t>Ing.</a:t>
                      </a:r>
                      <a:r>
                        <a:rPr lang="cs-CZ" sz="1200" baseline="0" dirty="0"/>
                        <a:t> Marie Peksová</a:t>
                      </a:r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Žádosti a expertní hodnotitelé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5905500" y="6096099"/>
            <a:ext cx="2209800" cy="365125"/>
          </a:xfrm>
        </p:spPr>
        <p:txBody>
          <a:bodyPr/>
          <a:lstStyle/>
          <a:p>
            <a:fld id="{BB178BA3-5F69-4290-A717-AEEDF74557F4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88618"/>
              </p:ext>
            </p:extLst>
          </p:nvPr>
        </p:nvGraphicFramePr>
        <p:xfrm>
          <a:off x="374400" y="1540329"/>
          <a:ext cx="6096000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Obor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hodnocených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žádostí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expertních hodnotitelů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Divadlo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Hudba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Tanec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Výtvarné umění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3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Literatura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Audiovize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Ostatní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Celkem</a:t>
                      </a:r>
                      <a:r>
                        <a:rPr lang="cs-CZ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765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80680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Tmava</Template>
  <TotalTime>620</TotalTime>
  <Words>284</Words>
  <Application>Microsoft Office PowerPoint</Application>
  <PresentationFormat>Předvádění na obrazovce (4:3)</PresentationFormat>
  <Paragraphs>79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Tmava</vt:lpstr>
      <vt:lpstr>Kulturní granty  na rok 2021 a dále</vt:lpstr>
      <vt:lpstr>Vývoj kulturních grantů v čase</vt:lpstr>
      <vt:lpstr>Poměr oborů (jednoleté granty 2021)</vt:lpstr>
      <vt:lpstr>Snížení rozpočtu na granty</vt:lpstr>
      <vt:lpstr>Kombinované jednání komise</vt:lpstr>
      <vt:lpstr>Nynější členové grantové komise</vt:lpstr>
      <vt:lpstr>Žádosti a expertní hodnotitelé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Vítězslav Mareš</dc:creator>
  <cp:lastModifiedBy>Benda Martin (ZHMP)</cp:lastModifiedBy>
  <cp:revision>40</cp:revision>
  <cp:lastPrinted>2020-12-03T09:17:01Z</cp:lastPrinted>
  <dcterms:created xsi:type="dcterms:W3CDTF">2020-01-10T10:06:52Z</dcterms:created>
  <dcterms:modified xsi:type="dcterms:W3CDTF">2020-12-10T08:42:36Z</dcterms:modified>
</cp:coreProperties>
</file>