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15"/>
  </p:notesMasterIdLst>
  <p:sldIdLst>
    <p:sldId id="256" r:id="rId2"/>
    <p:sldId id="283" r:id="rId3"/>
    <p:sldId id="290" r:id="rId4"/>
    <p:sldId id="291" r:id="rId5"/>
    <p:sldId id="297" r:id="rId6"/>
    <p:sldId id="298" r:id="rId7"/>
    <p:sldId id="292" r:id="rId8"/>
    <p:sldId id="296" r:id="rId9"/>
    <p:sldId id="293" r:id="rId10"/>
    <p:sldId id="294" r:id="rId11"/>
    <p:sldId id="295" r:id="rId12"/>
    <p:sldId id="299" r:id="rId13"/>
    <p:sldId id="275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A283C"/>
    <a:srgbClr val="00B331"/>
    <a:srgbClr val="0056BC"/>
    <a:srgbClr val="E90C24"/>
    <a:srgbClr val="FF9700"/>
    <a:srgbClr val="FF0000"/>
    <a:srgbClr val="FFC000"/>
    <a:srgbClr val="C00000"/>
    <a:srgbClr val="005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54" autoAdjust="0"/>
  </p:normalViewPr>
  <p:slideViewPr>
    <p:cSldViewPr snapToGrid="0" showGuides="1">
      <p:cViewPr varScale="1">
        <p:scale>
          <a:sx n="70" d="100"/>
          <a:sy n="70" d="100"/>
        </p:scale>
        <p:origin x="12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72F8E-9C14-4771-8BB4-9FF0607221F8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1FAD6-C595-49B9-A010-ACF371271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02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14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dkla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6179" cy="6858000"/>
          </a:xfrm>
          <a:prstGeom prst="rect">
            <a:avLst/>
          </a:prstGeom>
        </p:spPr>
      </p:pic>
      <p:pic>
        <p:nvPicPr>
          <p:cNvPr id="4" name="Praha_tit_sl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cs-CZ" dirty="0" smtClean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picture</a:t>
            </a:r>
            <a:endParaRPr lang="cs-CZ" dirty="0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cs-CZ" dirty="0" smtClean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Chart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80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aha_tit_sl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 to </a:t>
            </a:r>
            <a:r>
              <a:rPr lang="cs-CZ" dirty="0" err="1" smtClean="0"/>
              <a:t>add</a:t>
            </a:r>
            <a:r>
              <a:rPr lang="cs-CZ" dirty="0" smtClean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90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 dirty="0"/>
            </a:lvl5pPr>
          </a:lstStyle>
          <a:p>
            <a:pPr lvl="0" indent="-25200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9"/>
          <a:stretch/>
        </p:blipFill>
        <p:spPr>
          <a:xfrm>
            <a:off x="0" y="0"/>
            <a:ext cx="69596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E90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subtitle</a:t>
            </a:r>
            <a:endParaRPr lang="cs-CZ" dirty="0" smtClean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r>
              <a:rPr lang="cs-CZ" dirty="0" smtClean="0"/>
              <a:t> </a:t>
            </a:r>
            <a:r>
              <a:rPr lang="cs-CZ" dirty="0" err="1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 dirty="0" smtClean="0"/>
              <a:t>Edit Master text styles</a:t>
            </a:r>
          </a:p>
          <a:p>
            <a:pPr lvl="0"/>
            <a:endParaRPr lang="cs-CZ" dirty="0" smtClean="0"/>
          </a:p>
          <a:p>
            <a:pPr lvl="0"/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B178BA3-5F69-4290-A717-AEEDF74557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80" r:id="rId4"/>
    <p:sldLayoutId id="2147483686" r:id="rId5"/>
    <p:sldLayoutId id="2147483676" r:id="rId6"/>
    <p:sldLayoutId id="2147483689" r:id="rId7"/>
    <p:sldLayoutId id="2147483688" r:id="rId8"/>
    <p:sldLayoutId id="2147483687" r:id="rId9"/>
    <p:sldLayoutId id="2147483690" r:id="rId10"/>
    <p:sldLayoutId id="2147483691" r:id="rId11"/>
    <p:sldLayoutId id="2147483685" r:id="rId12"/>
    <p:sldLayoutId id="214748368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 dirty="0">
          <a:solidFill>
            <a:srgbClr val="E90C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Jednotný vizuální styl hl. m. Prahy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Kontaktní osoby – metodická pomoc při dodržování </a:t>
            </a:r>
            <a:r>
              <a:rPr lang="cs-CZ" dirty="0"/>
              <a:t>grafického manuálu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374400" y="3255264"/>
            <a:ext cx="6087600" cy="2777235"/>
          </a:xfrm>
        </p:spPr>
        <p:txBody>
          <a:bodyPr/>
          <a:lstStyle/>
          <a:p>
            <a:r>
              <a:rPr lang="cs-CZ" dirty="0" smtClean="0"/>
              <a:t>Simona </a:t>
            </a:r>
            <a:r>
              <a:rPr lang="cs-CZ" dirty="0" err="1" smtClean="0"/>
              <a:t>Amiridu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Simona.Amiridu@praha.eu</a:t>
            </a:r>
          </a:p>
          <a:p>
            <a:r>
              <a:rPr lang="cs-CZ" dirty="0" smtClean="0"/>
              <a:t>Jiří Kuneš</a:t>
            </a:r>
          </a:p>
          <a:p>
            <a:pPr marL="0" indent="0">
              <a:buNone/>
            </a:pPr>
            <a:r>
              <a:rPr lang="cs-CZ" dirty="0" smtClean="0"/>
              <a:t>Jiri.kunes@praha.eu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885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Grafické služby v prostředí magistrátu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o</a:t>
            </a:r>
            <a:r>
              <a:rPr lang="cs-CZ" dirty="0" smtClean="0"/>
              <a:t>dbor médií a marketingu – Rámcová smlouva na grafické služby</a:t>
            </a:r>
          </a:p>
          <a:p>
            <a:r>
              <a:rPr lang="cs-CZ" dirty="0"/>
              <a:t>o</a:t>
            </a:r>
            <a:r>
              <a:rPr lang="cs-CZ" dirty="0" smtClean="0"/>
              <a:t>statní odbory – veřejné zakázky při realizaci marketingových kampaní v jejich působnosti (odbor kultury, odbor školství, odbor ochrany životního prostředí, odbor dopravy…)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492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Závěrem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odpora politické reprezentace</a:t>
            </a:r>
          </a:p>
          <a:p>
            <a:r>
              <a:rPr lang="cs-CZ" dirty="0"/>
              <a:t>z</a:t>
            </a:r>
            <a:r>
              <a:rPr lang="cs-CZ" dirty="0" smtClean="0"/>
              <a:t>amezení výjimek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575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2552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Grafický manuál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Studio Najbrt</a:t>
            </a:r>
          </a:p>
          <a:p>
            <a:r>
              <a:rPr lang="cs-CZ" dirty="0" smtClean="0"/>
              <a:t>schválen usnesením </a:t>
            </a:r>
          </a:p>
          <a:p>
            <a:pPr marL="0" indent="0">
              <a:buNone/>
            </a:pPr>
            <a:r>
              <a:rPr lang="cs-CZ" dirty="0" smtClean="0"/>
              <a:t>   č. 1341 ze dne 16. 9. 2003</a:t>
            </a:r>
          </a:p>
          <a:p>
            <a:r>
              <a:rPr lang="cs-CZ" dirty="0"/>
              <a:t>a</a:t>
            </a:r>
            <a:r>
              <a:rPr lang="cs-CZ" dirty="0" smtClean="0"/>
              <a:t>ktualizace informací do Rady HMP </a:t>
            </a:r>
          </a:p>
          <a:p>
            <a:pPr marL="0" indent="0">
              <a:buNone/>
            </a:pPr>
            <a:r>
              <a:rPr lang="cs-CZ" dirty="0" smtClean="0"/>
              <a:t>   (tisk č. 26541 ze dne 18. 7. 2017)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51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Komu je/není manuál určen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manuál je určen pro HMP – magistrát hl. m. Prahy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Není určen </a:t>
            </a:r>
          </a:p>
          <a:p>
            <a:r>
              <a:rPr lang="cs-CZ" dirty="0" smtClean="0"/>
              <a:t>příspěvkovým organizacím hl. m. Prahy</a:t>
            </a:r>
          </a:p>
          <a:p>
            <a:r>
              <a:rPr lang="cs-CZ" dirty="0"/>
              <a:t>a</a:t>
            </a:r>
            <a:r>
              <a:rPr lang="cs-CZ" dirty="0" smtClean="0"/>
              <a:t>kciovým společnostem ve kterých má hl. m. Praha podíl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4200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Vizuály dle grafického manuálu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00" y="1893410"/>
            <a:ext cx="3386604" cy="4110038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72" y="1893410"/>
            <a:ext cx="3980460" cy="4110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4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Vizuály dle grafického manuálu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00" y="1540329"/>
            <a:ext cx="2911291" cy="41100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263" y="1542181"/>
            <a:ext cx="2909979" cy="41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5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Vizuály dle grafického manuálu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00" y="2149221"/>
            <a:ext cx="3953861" cy="29165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71" y="2149221"/>
            <a:ext cx="3965217" cy="292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1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Vizuály neakceptující grafický manuál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00" y="1959511"/>
            <a:ext cx="2817970" cy="41100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71" y="2116598"/>
            <a:ext cx="2874044" cy="28740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135" y="1959511"/>
            <a:ext cx="2655199" cy="39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1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Vizuály - ilustrace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00" y="1705706"/>
            <a:ext cx="2845378" cy="41100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778" y="1750606"/>
            <a:ext cx="2905385" cy="40651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163" y="2235671"/>
            <a:ext cx="2899902" cy="28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15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Přístupnost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a všech odborech magistrátu - jedné osobě plná verze</a:t>
            </a:r>
          </a:p>
          <a:p>
            <a:r>
              <a:rPr lang="cs-CZ" dirty="0"/>
              <a:t>o</a:t>
            </a:r>
            <a:r>
              <a:rPr lang="cs-CZ" dirty="0" smtClean="0"/>
              <a:t>rganizacím mimo magistrát je zpřístupněna (</a:t>
            </a:r>
            <a:r>
              <a:rPr lang="cs-CZ" dirty="0" err="1" smtClean="0"/>
              <a:t>nasdílena</a:t>
            </a:r>
            <a:r>
              <a:rPr lang="cs-CZ" dirty="0" smtClean="0"/>
              <a:t>) potřebná část na omezenou dobu</a:t>
            </a:r>
          </a:p>
          <a:p>
            <a:r>
              <a:rPr lang="cs-CZ" dirty="0"/>
              <a:t>ř</a:t>
            </a:r>
            <a:r>
              <a:rPr lang="cs-CZ" dirty="0" smtClean="0"/>
              <a:t>eší se plná přístupnost z magistrátní sítě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3596626"/>
      </p:ext>
    </p:extLst>
  </p:cSld>
  <p:clrMapOvr>
    <a:masterClrMapping/>
  </p:clrMapOvr>
</p:sld>
</file>

<file path=ppt/theme/theme1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Praha_PPT_positive</Template>
  <TotalTime>2160</TotalTime>
  <Words>197</Words>
  <Application>Microsoft Office PowerPoint</Application>
  <PresentationFormat>Předvádění na obrazovce (4:3)</PresentationFormat>
  <Paragraphs>37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Tmava</vt:lpstr>
      <vt:lpstr>Jednotný vizuální styl hl. m. Prahy</vt:lpstr>
      <vt:lpstr>Grafický manuál</vt:lpstr>
      <vt:lpstr>Komu je/není manuál určen</vt:lpstr>
      <vt:lpstr>Vizuály dle grafického manuálu</vt:lpstr>
      <vt:lpstr>Vizuály dle grafického manuálu</vt:lpstr>
      <vt:lpstr>Vizuály dle grafického manuálu</vt:lpstr>
      <vt:lpstr>Vizuály neakceptující grafický manuál</vt:lpstr>
      <vt:lpstr>Vizuály - ilustrace</vt:lpstr>
      <vt:lpstr>Přístupnost</vt:lpstr>
      <vt:lpstr>Kontaktní osoby – metodická pomoc při dodržování grafického manuálu </vt:lpstr>
      <vt:lpstr>Grafické služby v prostředí magistrátu </vt:lpstr>
      <vt:lpstr>Závěrem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Jednotný vizuální styl hl. m. Prahy</dc:title>
  <dc:creator>Trubková Iva (MHMP, OKM)</dc:creator>
  <cp:lastModifiedBy>Trubková Iva (MHMP, OKM)</cp:lastModifiedBy>
  <cp:revision>24</cp:revision>
  <dcterms:created xsi:type="dcterms:W3CDTF">2019-11-13T12:20:58Z</dcterms:created>
  <dcterms:modified xsi:type="dcterms:W3CDTF">2019-11-19T08:30:03Z</dcterms:modified>
</cp:coreProperties>
</file>