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61" r:id="rId4"/>
    <p:sldId id="271" r:id="rId5"/>
    <p:sldId id="272" r:id="rId6"/>
    <p:sldId id="262" r:id="rId7"/>
    <p:sldId id="263" r:id="rId8"/>
    <p:sldId id="275" r:id="rId9"/>
    <p:sldId id="267" r:id="rId10"/>
    <p:sldId id="264" r:id="rId11"/>
    <p:sldId id="268" r:id="rId12"/>
    <p:sldId id="265" r:id="rId13"/>
    <p:sldId id="266" r:id="rId14"/>
    <p:sldId id="277" r:id="rId15"/>
  </p:sldIdLst>
  <p:sldSz cx="10693400" cy="7561263"/>
  <p:notesSz cx="6858000" cy="9144000"/>
  <p:defaultTextStyle>
    <a:defPPr>
      <a:defRPr lang="cs-CZ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děradička Marek Ing. (IPR/INFR)" initials="ZMI(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448" y="-62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6-08T23:28:03.91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6-08T23:28:03.91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2005" y="2348894"/>
            <a:ext cx="9089390" cy="162077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A656-C287-4A5E-B00A-82065742712B}" type="datetimeFigureOut">
              <a:rPr lang="cs-CZ" smtClean="0"/>
              <a:t>9.6.2016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5BB-BD53-4759-9842-248F032E70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34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A656-C287-4A5E-B00A-82065742712B}" type="datetimeFigureOut">
              <a:rPr lang="cs-CZ" smtClean="0"/>
              <a:t>9.6.2016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5BB-BD53-4759-9842-248F032E70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515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752715" y="302803"/>
            <a:ext cx="2406015" cy="645157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34670" y="302803"/>
            <a:ext cx="7039822" cy="645157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A656-C287-4A5E-B00A-82065742712B}" type="datetimeFigureOut">
              <a:rPr lang="cs-CZ" smtClean="0"/>
              <a:t>9.6.2016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5BB-BD53-4759-9842-248F032E70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978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A656-C287-4A5E-B00A-82065742712B}" type="datetimeFigureOut">
              <a:rPr lang="cs-CZ" smtClean="0"/>
              <a:t>9.6.2016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5BB-BD53-4759-9842-248F032E70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220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705" y="4858813"/>
            <a:ext cx="9089390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8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A656-C287-4A5E-B00A-82065742712B}" type="datetimeFigureOut">
              <a:rPr lang="cs-CZ" smtClean="0"/>
              <a:t>9.6.2016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5BB-BD53-4759-9842-248F032E70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0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34670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35812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A656-C287-4A5E-B00A-82065742712B}" type="datetimeFigureOut">
              <a:rPr lang="cs-CZ" smtClean="0"/>
              <a:t>9.6.2016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5BB-BD53-4759-9842-248F032E70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71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2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2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A656-C287-4A5E-B00A-82065742712B}" type="datetimeFigureOut">
              <a:rPr lang="cs-CZ" smtClean="0"/>
              <a:t>9.6.2016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5BB-BD53-4759-9842-248F032E70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01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A656-C287-4A5E-B00A-82065742712B}" type="datetimeFigureOut">
              <a:rPr lang="cs-CZ" smtClean="0"/>
              <a:t>9.6.2016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5BB-BD53-4759-9842-248F032E70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15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A656-C287-4A5E-B00A-82065742712B}" type="datetimeFigureOut">
              <a:rPr lang="cs-CZ" smtClean="0"/>
              <a:t>9.6.2016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5BB-BD53-4759-9842-248F032E70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36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3518055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80823" y="301052"/>
            <a:ext cx="5977907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4670" y="1582266"/>
            <a:ext cx="3518055" cy="5172114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A656-C287-4A5E-B00A-82065742712B}" type="datetimeFigureOut">
              <a:rPr lang="cs-CZ" smtClean="0"/>
              <a:t>9.6.2016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5BB-BD53-4759-9842-248F032E70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204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500"/>
            </a:lvl1pPr>
            <a:lvl2pPr marL="497845" indent="0">
              <a:buNone/>
              <a:defRPr sz="3000"/>
            </a:lvl2pPr>
            <a:lvl3pPr marL="995690" indent="0">
              <a:buNone/>
              <a:defRPr sz="2600"/>
            </a:lvl3pPr>
            <a:lvl4pPr marL="1493535" indent="0">
              <a:buNone/>
              <a:defRPr sz="2200"/>
            </a:lvl4pPr>
            <a:lvl5pPr marL="1991380" indent="0">
              <a:buNone/>
              <a:defRPr sz="2200"/>
            </a:lvl5pPr>
            <a:lvl6pPr marL="2489225" indent="0">
              <a:buNone/>
              <a:defRPr sz="2200"/>
            </a:lvl6pPr>
            <a:lvl7pPr marL="2987070" indent="0">
              <a:buNone/>
              <a:defRPr sz="2200"/>
            </a:lvl7pPr>
            <a:lvl8pPr marL="3484916" indent="0">
              <a:buNone/>
              <a:defRPr sz="2200"/>
            </a:lvl8pPr>
            <a:lvl9pPr marL="3982761" indent="0">
              <a:buNone/>
              <a:defRPr sz="22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A656-C287-4A5E-B00A-82065742712B}" type="datetimeFigureOut">
              <a:rPr lang="cs-CZ" smtClean="0"/>
              <a:t>9.6.2016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5BB-BD53-4759-9842-248F032E70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041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34670" y="7008172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BA656-C287-4A5E-B00A-82065742712B}" type="datetimeFigureOut">
              <a:rPr lang="cs-CZ" smtClean="0"/>
              <a:t>9.6.2016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653579" y="7008172"/>
            <a:ext cx="3386243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663603" y="7008172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3D5BB-BD53-4759-9842-248F032E70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39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9569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7475" r="14454" b="10198"/>
          <a:stretch/>
        </p:blipFill>
        <p:spPr>
          <a:xfrm>
            <a:off x="234133" y="36215"/>
            <a:ext cx="10513168" cy="7488832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3900" y="3420591"/>
            <a:ext cx="9624060" cy="1260211"/>
          </a:xfrm>
        </p:spPr>
        <p:txBody>
          <a:bodyPr>
            <a:normAutofit/>
          </a:bodyPr>
          <a:lstStyle/>
          <a:p>
            <a:r>
              <a:rPr lang="cs-CZ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PRAŽSKÝ OKRUH</a:t>
            </a:r>
            <a:endParaRPr lang="cs-CZ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84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50"/>
            <a:ext cx="10698758" cy="7570913"/>
          </a:xfrm>
        </p:spPr>
      </p:pic>
      <p:sp>
        <p:nvSpPr>
          <p:cNvPr id="4" name="TextovéPole 3"/>
          <p:cNvSpPr txBox="1"/>
          <p:nvPr/>
        </p:nvSpPr>
        <p:spPr>
          <a:xfrm>
            <a:off x="7869315" y="22376"/>
            <a:ext cx="284850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Podpora stavbě okruhu - 511 </a:t>
            </a:r>
          </a:p>
          <a:p>
            <a:pPr algn="ctr"/>
            <a:r>
              <a:rPr lang="cs-CZ" sz="2800" b="1" dirty="0" smtClean="0"/>
              <a:t>v území</a:t>
            </a:r>
            <a:endParaRPr lang="cs-CZ" sz="2800" dirty="0"/>
          </a:p>
        </p:txBody>
      </p:sp>
      <p:sp>
        <p:nvSpPr>
          <p:cNvPr id="7" name="AutoShape 3"/>
          <p:cNvSpPr>
            <a:spLocks/>
          </p:cNvSpPr>
          <p:nvPr/>
        </p:nvSpPr>
        <p:spPr bwMode="auto">
          <a:xfrm>
            <a:off x="8875092" y="5508823"/>
            <a:ext cx="1584176" cy="407214"/>
          </a:xfrm>
          <a:prstGeom prst="borderCallout1">
            <a:avLst>
              <a:gd name="adj1" fmla="val 45569"/>
              <a:gd name="adj2" fmla="val -7574"/>
              <a:gd name="adj3" fmla="val -128673"/>
              <a:gd name="adj4" fmla="val -87227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STAVBA 511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utoShape 3"/>
          <p:cNvSpPr>
            <a:spLocks/>
          </p:cNvSpPr>
          <p:nvPr/>
        </p:nvSpPr>
        <p:spPr bwMode="auto">
          <a:xfrm>
            <a:off x="9133640" y="2254092"/>
            <a:ext cx="1584176" cy="980381"/>
          </a:xfrm>
          <a:prstGeom prst="borderCallout1">
            <a:avLst>
              <a:gd name="adj1" fmla="val 100683"/>
              <a:gd name="adj2" fmla="val -1015"/>
              <a:gd name="adj3" fmla="val 143311"/>
              <a:gd name="adj4" fmla="val -19667"/>
            </a:avLst>
          </a:prstGeom>
          <a:solidFill>
            <a:srgbClr val="FFFFFF"/>
          </a:solidFill>
          <a:ln w="41275">
            <a:solidFill>
              <a:srgbClr val="008000"/>
            </a:solidFill>
            <a:miter lim="800000"/>
            <a:headEnd/>
            <a:tailEnd type="triangle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cs-CZ" b="1" dirty="0" smtClean="0"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Obce a MČ podporující 511</a:t>
            </a:r>
            <a:endParaRPr lang="cs-CZ" dirty="0">
              <a:solidFill>
                <a:srgbClr val="008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1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7" y="0"/>
            <a:ext cx="5347000" cy="75612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36" y="793"/>
            <a:ext cx="5347001" cy="756126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48648" y="0"/>
            <a:ext cx="28485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Memorandum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6360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Zkušenosti ze zprovoznění Pražského okruhu na </a:t>
            </a:r>
            <a:r>
              <a:rPr lang="cs-CZ" dirty="0"/>
              <a:t>jihozápadě (D5 –</a:t>
            </a:r>
            <a:r>
              <a:rPr lang="cs-CZ" dirty="0" smtClean="0"/>
              <a:t>D1) - 2010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" y="1909217"/>
            <a:ext cx="5301290" cy="374441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1909217"/>
            <a:ext cx="5345712" cy="3775792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 rot="5826807">
            <a:off x="6708950" y="4408594"/>
            <a:ext cx="504056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777575" y="5872564"/>
            <a:ext cx="3138250" cy="1323439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Přesun těžké dopravy na vnější okruh</a:t>
            </a:r>
          </a:p>
          <a:p>
            <a:pPr algn="ctr"/>
            <a:r>
              <a:rPr lang="cs-CZ" dirty="0" smtClean="0"/>
              <a:t>Odlehčení vnitroměstských komunikací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59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670" y="-17827"/>
            <a:ext cx="9624060" cy="126021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Očekávané efekty zprovoznění stavby 511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08" y="1332359"/>
            <a:ext cx="7648765" cy="5991000"/>
          </a:xfrm>
        </p:spPr>
      </p:pic>
      <p:sp>
        <p:nvSpPr>
          <p:cNvPr id="6" name="Čárový bublinový popisek 1 5"/>
          <p:cNvSpPr/>
          <p:nvPr/>
        </p:nvSpPr>
        <p:spPr>
          <a:xfrm>
            <a:off x="78020" y="4326952"/>
            <a:ext cx="1584176" cy="461791"/>
          </a:xfrm>
          <a:prstGeom prst="borderCallout1">
            <a:avLst>
              <a:gd name="adj1" fmla="val 50016"/>
              <a:gd name="adj2" fmla="val 99547"/>
              <a:gd name="adj3" fmla="val -99105"/>
              <a:gd name="adj4" fmla="val 128732"/>
            </a:avLst>
          </a:prstGeom>
          <a:ln w="412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Spořilovská</a:t>
            </a:r>
            <a:endParaRPr lang="cs-CZ" dirty="0"/>
          </a:p>
        </p:txBody>
      </p:sp>
      <p:sp>
        <p:nvSpPr>
          <p:cNvPr id="7" name="Čárový bublinový popisek 1 6"/>
          <p:cNvSpPr/>
          <p:nvPr/>
        </p:nvSpPr>
        <p:spPr>
          <a:xfrm>
            <a:off x="9020814" y="5724847"/>
            <a:ext cx="1584176" cy="936104"/>
          </a:xfrm>
          <a:prstGeom prst="borderCallout1">
            <a:avLst>
              <a:gd name="adj1" fmla="val 33181"/>
              <a:gd name="adj2" fmla="val -2120"/>
              <a:gd name="adj3" fmla="val -54050"/>
              <a:gd name="adj4" fmla="val -169710"/>
            </a:avLst>
          </a:prstGeom>
          <a:solidFill>
            <a:srgbClr val="FF0000"/>
          </a:solidFill>
          <a:ln w="41275"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Pražský okruh </a:t>
            </a:r>
          </a:p>
          <a:p>
            <a:pPr algn="ctr"/>
            <a:r>
              <a:rPr lang="cs-CZ" dirty="0" smtClean="0"/>
              <a:t>Stavba 511</a:t>
            </a:r>
            <a:endParaRPr lang="cs-CZ" dirty="0"/>
          </a:p>
        </p:txBody>
      </p:sp>
      <p:sp>
        <p:nvSpPr>
          <p:cNvPr id="8" name="Čárový bublinový popisek 1 7"/>
          <p:cNvSpPr/>
          <p:nvPr/>
        </p:nvSpPr>
        <p:spPr>
          <a:xfrm>
            <a:off x="9042317" y="2274723"/>
            <a:ext cx="1584176" cy="864096"/>
          </a:xfrm>
          <a:prstGeom prst="borderCallout1">
            <a:avLst>
              <a:gd name="adj1" fmla="val 33181"/>
              <a:gd name="adj2" fmla="val -2120"/>
              <a:gd name="adj3" fmla="val 172024"/>
              <a:gd name="adj4" fmla="val -49677"/>
            </a:avLst>
          </a:prstGeom>
          <a:solidFill>
            <a:srgbClr val="FF0000"/>
          </a:solidFill>
          <a:ln w="41275"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Přeložka silnice I/12</a:t>
            </a:r>
            <a:endParaRPr lang="cs-CZ" dirty="0"/>
          </a:p>
        </p:txBody>
      </p:sp>
      <p:sp>
        <p:nvSpPr>
          <p:cNvPr id="9" name="Čárový bublinový popisek 1 8"/>
          <p:cNvSpPr/>
          <p:nvPr/>
        </p:nvSpPr>
        <p:spPr>
          <a:xfrm>
            <a:off x="117066" y="5868864"/>
            <a:ext cx="1584176" cy="360040"/>
          </a:xfrm>
          <a:prstGeom prst="borderCallout1">
            <a:avLst>
              <a:gd name="adj1" fmla="val 50016"/>
              <a:gd name="adj2" fmla="val 99547"/>
              <a:gd name="adj3" fmla="val -130186"/>
              <a:gd name="adj4" fmla="val 200228"/>
            </a:avLst>
          </a:prstGeom>
          <a:ln w="412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D1</a:t>
            </a:r>
            <a:endParaRPr lang="cs-CZ" dirty="0"/>
          </a:p>
        </p:txBody>
      </p:sp>
      <p:sp>
        <p:nvSpPr>
          <p:cNvPr id="10" name="Čárový bublinový popisek 1 9"/>
          <p:cNvSpPr/>
          <p:nvPr/>
        </p:nvSpPr>
        <p:spPr>
          <a:xfrm>
            <a:off x="117066" y="6480933"/>
            <a:ext cx="1584176" cy="842426"/>
          </a:xfrm>
          <a:prstGeom prst="borderCallout1">
            <a:avLst>
              <a:gd name="adj1" fmla="val 50016"/>
              <a:gd name="adj2" fmla="val 99547"/>
              <a:gd name="adj3" fmla="val -205611"/>
              <a:gd name="adj4" fmla="val 318949"/>
            </a:avLst>
          </a:prstGeom>
          <a:ln w="412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Kutnohorská, Přátelství</a:t>
            </a:r>
            <a:endParaRPr lang="cs-CZ" dirty="0"/>
          </a:p>
        </p:txBody>
      </p:sp>
      <p:sp>
        <p:nvSpPr>
          <p:cNvPr id="11" name="Čárový bublinový popisek 1 10"/>
          <p:cNvSpPr/>
          <p:nvPr/>
        </p:nvSpPr>
        <p:spPr>
          <a:xfrm>
            <a:off x="117066" y="2526751"/>
            <a:ext cx="1584176" cy="360040"/>
          </a:xfrm>
          <a:prstGeom prst="borderCallout1">
            <a:avLst>
              <a:gd name="adj1" fmla="val 50016"/>
              <a:gd name="adj2" fmla="val 99547"/>
              <a:gd name="adj3" fmla="val 149760"/>
              <a:gd name="adj4" fmla="val 159561"/>
            </a:avLst>
          </a:prstGeom>
          <a:ln w="412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Jižní spojka</a:t>
            </a:r>
            <a:endParaRPr lang="cs-CZ" dirty="0"/>
          </a:p>
        </p:txBody>
      </p:sp>
      <p:sp>
        <p:nvSpPr>
          <p:cNvPr id="12" name="Čárový bublinový popisek 1 11"/>
          <p:cNvSpPr/>
          <p:nvPr/>
        </p:nvSpPr>
        <p:spPr>
          <a:xfrm>
            <a:off x="101282" y="1259056"/>
            <a:ext cx="1584176" cy="721375"/>
          </a:xfrm>
          <a:prstGeom prst="borderCallout1">
            <a:avLst>
              <a:gd name="adj1" fmla="val 50016"/>
              <a:gd name="adj2" fmla="val 99547"/>
              <a:gd name="adj3" fmla="val 83804"/>
              <a:gd name="adj4" fmla="val 99872"/>
            </a:avLst>
          </a:prstGeom>
          <a:ln w="412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Poklesy zatížení:</a:t>
            </a:r>
            <a:endParaRPr lang="cs-CZ" dirty="0"/>
          </a:p>
        </p:txBody>
      </p:sp>
      <p:sp>
        <p:nvSpPr>
          <p:cNvPr id="13" name="Čárový bublinový popisek 1 12"/>
          <p:cNvSpPr/>
          <p:nvPr/>
        </p:nvSpPr>
        <p:spPr>
          <a:xfrm>
            <a:off x="9042317" y="4386510"/>
            <a:ext cx="1584176" cy="603921"/>
          </a:xfrm>
          <a:prstGeom prst="borderCallout1">
            <a:avLst>
              <a:gd name="adj1" fmla="val 33181"/>
              <a:gd name="adj2" fmla="val -2120"/>
              <a:gd name="adj3" fmla="val -1140"/>
              <a:gd name="adj4" fmla="val -229399"/>
            </a:avLst>
          </a:prstGeom>
          <a:solidFill>
            <a:srgbClr val="FF0000"/>
          </a:solidFill>
          <a:ln w="41275"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Hostivařská spojka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697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7475" r="14454" b="10198"/>
          <a:stretch/>
        </p:blipFill>
        <p:spPr>
          <a:xfrm>
            <a:off x="990215" y="1267964"/>
            <a:ext cx="8712969" cy="620649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8148" y="7753"/>
            <a:ext cx="9624060" cy="1260211"/>
          </a:xfrm>
        </p:spPr>
        <p:txBody>
          <a:bodyPr>
            <a:normAutofit/>
          </a:bodyPr>
          <a:lstStyle/>
          <a:p>
            <a:r>
              <a:rPr lang="cs-CZ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Děkujeme za pozornost!</a:t>
            </a:r>
            <a:endParaRPr lang="cs-CZ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stenec 4"/>
          <p:cNvSpPr/>
          <p:nvPr/>
        </p:nvSpPr>
        <p:spPr>
          <a:xfrm>
            <a:off x="5994772" y="3967667"/>
            <a:ext cx="3600399" cy="3539415"/>
          </a:xfrm>
          <a:prstGeom prst="donut">
            <a:avLst>
              <a:gd name="adj" fmla="val 459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740967" y="5004767"/>
            <a:ext cx="2016224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>
            <a:lvl1pPr algn="ctr" defTabSz="99569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511</a:t>
            </a:r>
            <a:endParaRPr lang="cs-CZ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753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670" y="180231"/>
            <a:ext cx="9624060" cy="1260211"/>
          </a:xfrm>
        </p:spPr>
        <p:txBody>
          <a:bodyPr>
            <a:normAutofit/>
          </a:bodyPr>
          <a:lstStyle/>
          <a:p>
            <a:r>
              <a:rPr lang="cs-CZ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PRAŽSKÝ OKRUH</a:t>
            </a:r>
            <a:endParaRPr lang="cs-CZ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10196" y="2045213"/>
            <a:ext cx="9649072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Strategická stavba státu, metropolitního regionu i hlavního města Prahy</a:t>
            </a:r>
          </a:p>
          <a:p>
            <a:endParaRPr lang="cs-CZ" sz="3200" b="1" dirty="0"/>
          </a:p>
          <a:p>
            <a:r>
              <a:rPr lang="cs-CZ" sz="3200" b="1" dirty="0" smtClean="0"/>
              <a:t>Tři základní funkce:</a:t>
            </a:r>
          </a:p>
          <a:p>
            <a:pPr marL="457200" indent="-457200">
              <a:spcBef>
                <a:spcPts val="600"/>
              </a:spcBef>
              <a:buAutoNum type="arabicParenR"/>
            </a:pPr>
            <a:r>
              <a:rPr lang="cs-CZ" sz="3200" b="1" dirty="0" smtClean="0"/>
              <a:t>Převádění tranzitní dopravy – propojení dálnic a silnic do Prahy vstupujících</a:t>
            </a:r>
          </a:p>
          <a:p>
            <a:pPr marL="457200" indent="-457200">
              <a:spcBef>
                <a:spcPts val="600"/>
              </a:spcBef>
              <a:buAutoNum type="arabicParenR"/>
            </a:pPr>
            <a:r>
              <a:rPr lang="cs-CZ" sz="3200" b="1" dirty="0" smtClean="0"/>
              <a:t>Rozvádění zdrojové a cílové dopravy z/do regionu do/z Prahy </a:t>
            </a:r>
          </a:p>
          <a:p>
            <a:pPr marL="457200" indent="-457200">
              <a:spcBef>
                <a:spcPts val="600"/>
              </a:spcBef>
              <a:buAutoNum type="arabicParenR"/>
            </a:pPr>
            <a:r>
              <a:rPr lang="cs-CZ" sz="3200" b="1" dirty="0" smtClean="0"/>
              <a:t>Spojení mezi částmi Prahy, zejména na obvodu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87019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08123"/>
            <a:ext cx="7290916" cy="1044326"/>
          </a:xfrm>
        </p:spPr>
        <p:txBody>
          <a:bodyPr>
            <a:normAutofit/>
          </a:bodyPr>
          <a:lstStyle/>
          <a:p>
            <a:r>
              <a:rPr lang="cs-CZ" sz="3700" dirty="0" smtClean="0"/>
              <a:t>Dálniční a silniční síť ČR</a:t>
            </a:r>
            <a:endParaRPr lang="cs-CZ" sz="37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12920" r="1183" b="2613"/>
          <a:stretch/>
        </p:blipFill>
        <p:spPr>
          <a:xfrm>
            <a:off x="3781" y="1660571"/>
            <a:ext cx="10693400" cy="590069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183897" y="2798532"/>
            <a:ext cx="3459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„</a:t>
            </a:r>
            <a:r>
              <a:rPr lang="cs-CZ" i="1" dirty="0"/>
              <a:t>všechny cesty vedou do Prahy</a:t>
            </a:r>
            <a:r>
              <a:rPr lang="cs-CZ" dirty="0"/>
              <a:t>“</a:t>
            </a:r>
          </a:p>
        </p:txBody>
      </p:sp>
      <p:pic>
        <p:nvPicPr>
          <p:cNvPr id="7" name="Obrázek 4" descr="doprava+ulice3"/>
          <p:cNvPicPr>
            <a:picLocks noGrp="1" noChangeAspect="1"/>
          </p:cNvPicPr>
          <p:nvPr isPhoto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t="6961" r="23029" b="18381"/>
          <a:stretch/>
        </p:blipFill>
        <p:spPr bwMode="auto">
          <a:xfrm>
            <a:off x="6974449" y="1"/>
            <a:ext cx="3668600" cy="28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44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04"/>
            <a:ext cx="6498828" cy="433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70951" r="9598" b="6193"/>
          <a:stretch/>
        </p:blipFill>
        <p:spPr>
          <a:xfrm>
            <a:off x="4585698" y="5076775"/>
            <a:ext cx="6107702" cy="2484488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1701242" y="0"/>
            <a:ext cx="7290916" cy="1044326"/>
          </a:xfrm>
          <a:prstGeom prst="rect">
            <a:avLst/>
          </a:prstGeom>
        </p:spPr>
        <p:txBody>
          <a:bodyPr vert="horz" lIns="99569" tIns="49785" rIns="99569" bIns="49785" rtlCol="0" anchor="ctr">
            <a:normAutofit fontScale="77500" lnSpcReduction="20000"/>
          </a:bodyPr>
          <a:lstStyle>
            <a:lvl1pPr algn="ctr" defTabSz="99569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Tranzitní nákladní a vnější doprava</a:t>
            </a:r>
            <a:endParaRPr lang="cs-CZ" dirty="0"/>
          </a:p>
        </p:txBody>
      </p:sp>
      <p:sp>
        <p:nvSpPr>
          <p:cNvPr id="13" name="Volný tvar 12"/>
          <p:cNvSpPr/>
          <p:nvPr/>
        </p:nvSpPr>
        <p:spPr bwMode="auto">
          <a:xfrm>
            <a:off x="7848872" y="5508947"/>
            <a:ext cx="2538387" cy="647948"/>
          </a:xfrm>
          <a:custGeom>
            <a:avLst/>
            <a:gdLst>
              <a:gd name="connsiteX0" fmla="*/ 0 w 3583172"/>
              <a:gd name="connsiteY0" fmla="*/ 777949 h 777949"/>
              <a:gd name="connsiteX1" fmla="*/ 457200 w 3583172"/>
              <a:gd name="connsiteY1" fmla="*/ 512135 h 777949"/>
              <a:gd name="connsiteX2" fmla="*/ 1031358 w 3583172"/>
              <a:gd name="connsiteY2" fmla="*/ 182526 h 777949"/>
              <a:gd name="connsiteX3" fmla="*/ 1339702 w 3583172"/>
              <a:gd name="connsiteY3" fmla="*/ 23037 h 777949"/>
              <a:gd name="connsiteX4" fmla="*/ 1616149 w 3583172"/>
              <a:gd name="connsiteY4" fmla="*/ 44302 h 777949"/>
              <a:gd name="connsiteX5" fmla="*/ 1871330 w 3583172"/>
              <a:gd name="connsiteY5" fmla="*/ 139995 h 777949"/>
              <a:gd name="connsiteX6" fmla="*/ 2254102 w 3583172"/>
              <a:gd name="connsiteY6" fmla="*/ 225056 h 777949"/>
              <a:gd name="connsiteX7" fmla="*/ 2721935 w 3583172"/>
              <a:gd name="connsiteY7" fmla="*/ 246321 h 777949"/>
              <a:gd name="connsiteX8" fmla="*/ 3147237 w 3583172"/>
              <a:gd name="connsiteY8" fmla="*/ 278219 h 777949"/>
              <a:gd name="connsiteX9" fmla="*/ 3583172 w 3583172"/>
              <a:gd name="connsiteY9" fmla="*/ 448340 h 7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3172" h="777949">
                <a:moveTo>
                  <a:pt x="0" y="777949"/>
                </a:moveTo>
                <a:lnTo>
                  <a:pt x="457200" y="512135"/>
                </a:lnTo>
                <a:lnTo>
                  <a:pt x="1031358" y="182526"/>
                </a:lnTo>
                <a:cubicBezTo>
                  <a:pt x="1178441" y="101010"/>
                  <a:pt x="1242237" y="46074"/>
                  <a:pt x="1339702" y="23037"/>
                </a:cubicBezTo>
                <a:cubicBezTo>
                  <a:pt x="1437167" y="0"/>
                  <a:pt x="1527545" y="24809"/>
                  <a:pt x="1616149" y="44302"/>
                </a:cubicBezTo>
                <a:cubicBezTo>
                  <a:pt x="1704753" y="63795"/>
                  <a:pt x="1765005" y="109869"/>
                  <a:pt x="1871330" y="139995"/>
                </a:cubicBezTo>
                <a:cubicBezTo>
                  <a:pt x="1977655" y="170121"/>
                  <a:pt x="2112335" y="207335"/>
                  <a:pt x="2254102" y="225056"/>
                </a:cubicBezTo>
                <a:cubicBezTo>
                  <a:pt x="2395869" y="242777"/>
                  <a:pt x="2573079" y="237461"/>
                  <a:pt x="2721935" y="246321"/>
                </a:cubicBezTo>
                <a:cubicBezTo>
                  <a:pt x="2870791" y="255181"/>
                  <a:pt x="3003698" y="244549"/>
                  <a:pt x="3147237" y="278219"/>
                </a:cubicBezTo>
                <a:cubicBezTo>
                  <a:pt x="3290776" y="311889"/>
                  <a:pt x="3436974" y="380114"/>
                  <a:pt x="3583172" y="448340"/>
                </a:cubicBezTo>
              </a:path>
            </a:pathLst>
          </a:custGeom>
          <a:ln w="412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4" name="Volný tvar 13"/>
          <p:cNvSpPr/>
          <p:nvPr/>
        </p:nvSpPr>
        <p:spPr bwMode="auto">
          <a:xfrm>
            <a:off x="8083004" y="5724847"/>
            <a:ext cx="2376264" cy="1041400"/>
          </a:xfrm>
          <a:custGeom>
            <a:avLst/>
            <a:gdLst>
              <a:gd name="connsiteX0" fmla="*/ 0 w 3583172"/>
              <a:gd name="connsiteY0" fmla="*/ 1499191 h 1499191"/>
              <a:gd name="connsiteX1" fmla="*/ 382772 w 3583172"/>
              <a:gd name="connsiteY1" fmla="*/ 1265274 h 1499191"/>
              <a:gd name="connsiteX2" fmla="*/ 733646 w 3583172"/>
              <a:gd name="connsiteY2" fmla="*/ 1073888 h 1499191"/>
              <a:gd name="connsiteX3" fmla="*/ 1169581 w 3583172"/>
              <a:gd name="connsiteY3" fmla="*/ 776177 h 1499191"/>
              <a:gd name="connsiteX4" fmla="*/ 1648046 w 3583172"/>
              <a:gd name="connsiteY4" fmla="*/ 616688 h 1499191"/>
              <a:gd name="connsiteX5" fmla="*/ 1850065 w 3583172"/>
              <a:gd name="connsiteY5" fmla="*/ 510363 h 1499191"/>
              <a:gd name="connsiteX6" fmla="*/ 2105246 w 3583172"/>
              <a:gd name="connsiteY6" fmla="*/ 340242 h 1499191"/>
              <a:gd name="connsiteX7" fmla="*/ 2498651 w 3583172"/>
              <a:gd name="connsiteY7" fmla="*/ 148856 h 1499191"/>
              <a:gd name="connsiteX8" fmla="*/ 2764465 w 3583172"/>
              <a:gd name="connsiteY8" fmla="*/ 74428 h 1499191"/>
              <a:gd name="connsiteX9" fmla="*/ 3083442 w 3583172"/>
              <a:gd name="connsiteY9" fmla="*/ 31898 h 1499191"/>
              <a:gd name="connsiteX10" fmla="*/ 3413051 w 3583172"/>
              <a:gd name="connsiteY10" fmla="*/ 21265 h 1499191"/>
              <a:gd name="connsiteX11" fmla="*/ 3583172 w 3583172"/>
              <a:gd name="connsiteY11" fmla="*/ 0 h 149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3172" h="1499191">
                <a:moveTo>
                  <a:pt x="0" y="1499191"/>
                </a:moveTo>
                <a:cubicBezTo>
                  <a:pt x="130249" y="1417674"/>
                  <a:pt x="260498" y="1336158"/>
                  <a:pt x="382772" y="1265274"/>
                </a:cubicBezTo>
                <a:cubicBezTo>
                  <a:pt x="505046" y="1194390"/>
                  <a:pt x="602511" y="1155404"/>
                  <a:pt x="733646" y="1073888"/>
                </a:cubicBezTo>
                <a:cubicBezTo>
                  <a:pt x="864781" y="992372"/>
                  <a:pt x="1017181" y="852377"/>
                  <a:pt x="1169581" y="776177"/>
                </a:cubicBezTo>
                <a:cubicBezTo>
                  <a:pt x="1321981" y="699977"/>
                  <a:pt x="1534632" y="660990"/>
                  <a:pt x="1648046" y="616688"/>
                </a:cubicBezTo>
                <a:cubicBezTo>
                  <a:pt x="1761460" y="572386"/>
                  <a:pt x="1773865" y="556437"/>
                  <a:pt x="1850065" y="510363"/>
                </a:cubicBezTo>
                <a:cubicBezTo>
                  <a:pt x="1926265" y="464289"/>
                  <a:pt x="1997148" y="400493"/>
                  <a:pt x="2105246" y="340242"/>
                </a:cubicBezTo>
                <a:cubicBezTo>
                  <a:pt x="2213344" y="279991"/>
                  <a:pt x="2388781" y="193158"/>
                  <a:pt x="2498651" y="148856"/>
                </a:cubicBezTo>
                <a:cubicBezTo>
                  <a:pt x="2608521" y="104554"/>
                  <a:pt x="2667000" y="93921"/>
                  <a:pt x="2764465" y="74428"/>
                </a:cubicBezTo>
                <a:cubicBezTo>
                  <a:pt x="2861930" y="54935"/>
                  <a:pt x="2975344" y="40758"/>
                  <a:pt x="3083442" y="31898"/>
                </a:cubicBezTo>
                <a:cubicBezTo>
                  <a:pt x="3191540" y="23038"/>
                  <a:pt x="3329763" y="26581"/>
                  <a:pt x="3413051" y="21265"/>
                </a:cubicBezTo>
                <a:cubicBezTo>
                  <a:pt x="3496339" y="15949"/>
                  <a:pt x="3539755" y="7974"/>
                  <a:pt x="3583172" y="0"/>
                </a:cubicBezTo>
              </a:path>
            </a:pathLst>
          </a:cu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Prstenec 14"/>
          <p:cNvSpPr/>
          <p:nvPr/>
        </p:nvSpPr>
        <p:spPr>
          <a:xfrm rot="953321">
            <a:off x="2009734" y="1742379"/>
            <a:ext cx="2479358" cy="1584176"/>
          </a:xfrm>
          <a:prstGeom prst="donut">
            <a:avLst>
              <a:gd name="adj" fmla="val 29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282804" y="2264687"/>
            <a:ext cx="3312368" cy="1015663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Tranzit těžké dopravy přes </a:t>
            </a:r>
            <a:r>
              <a:rPr lang="cs-CZ" dirty="0" err="1" smtClean="0"/>
              <a:t>Spořilov</a:t>
            </a:r>
            <a:r>
              <a:rPr lang="cs-CZ" dirty="0" smtClean="0"/>
              <a:t> </a:t>
            </a:r>
            <a:r>
              <a:rPr lang="cs-CZ" dirty="0" smtClean="0"/>
              <a:t>kvůli</a:t>
            </a:r>
            <a:r>
              <a:rPr lang="cs-CZ" dirty="0" smtClean="0"/>
              <a:t> </a:t>
            </a:r>
            <a:r>
              <a:rPr lang="cs-CZ" dirty="0" smtClean="0"/>
              <a:t>neexistenci okruhu, stavby 511</a:t>
            </a:r>
            <a:endParaRPr lang="cs-CZ" dirty="0"/>
          </a:p>
        </p:txBody>
      </p:sp>
      <p:cxnSp>
        <p:nvCxnSpPr>
          <p:cNvPr id="18" name="Přímá spojnice se šipkou 17"/>
          <p:cNvCxnSpPr/>
          <p:nvPr/>
        </p:nvCxnSpPr>
        <p:spPr>
          <a:xfrm flipH="1" flipV="1">
            <a:off x="4410596" y="2772519"/>
            <a:ext cx="1872208" cy="3776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Čárový bublinový popisek 1 18"/>
          <p:cNvSpPr/>
          <p:nvPr/>
        </p:nvSpPr>
        <p:spPr>
          <a:xfrm>
            <a:off x="1111206" y="5832921"/>
            <a:ext cx="3240360" cy="1368152"/>
          </a:xfrm>
          <a:prstGeom prst="borderCallout1">
            <a:avLst>
              <a:gd name="adj1" fmla="val 51408"/>
              <a:gd name="adj2" fmla="val 99413"/>
              <a:gd name="adj3" fmla="val 66171"/>
              <a:gd name="adj4" fmla="val 212752"/>
            </a:avLst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Růst vnější dopravy přes hranice Prahy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789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" y="378336"/>
            <a:ext cx="9636543" cy="680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64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38"/>
            <a:ext cx="10693400" cy="756712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639466" y="-11782"/>
            <a:ext cx="304244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Pražský okruh</a:t>
            </a:r>
          </a:p>
          <a:p>
            <a:r>
              <a:rPr lang="cs-CZ" sz="2800" dirty="0" smtClean="0"/>
              <a:t>Celkem         83 </a:t>
            </a:r>
            <a:r>
              <a:rPr lang="cs-CZ" sz="2800" dirty="0"/>
              <a:t>km</a:t>
            </a:r>
          </a:p>
          <a:p>
            <a:r>
              <a:rPr lang="cs-CZ" sz="2800" dirty="0" smtClean="0"/>
              <a:t>V provozu 41,3 </a:t>
            </a:r>
            <a:r>
              <a:rPr lang="cs-CZ" sz="2800" dirty="0"/>
              <a:t>km</a:t>
            </a:r>
          </a:p>
          <a:p>
            <a:r>
              <a:rPr lang="cs-CZ" sz="2800" dirty="0"/>
              <a:t>                      = 50</a:t>
            </a:r>
            <a:r>
              <a:rPr lang="cs-CZ" sz="2800" dirty="0" smtClean="0"/>
              <a:t>%</a:t>
            </a:r>
            <a:endParaRPr lang="cs-CZ" sz="2800" dirty="0"/>
          </a:p>
        </p:txBody>
      </p:sp>
      <p:sp>
        <p:nvSpPr>
          <p:cNvPr id="6" name="AutoShape 3"/>
          <p:cNvSpPr>
            <a:spLocks/>
          </p:cNvSpPr>
          <p:nvPr/>
        </p:nvSpPr>
        <p:spPr bwMode="auto">
          <a:xfrm>
            <a:off x="8155012" y="4860751"/>
            <a:ext cx="1584176" cy="407214"/>
          </a:xfrm>
          <a:prstGeom prst="borderCallout1">
            <a:avLst>
              <a:gd name="adj1" fmla="val 43017"/>
              <a:gd name="adj2" fmla="val -1015"/>
              <a:gd name="adj3" fmla="val 72912"/>
              <a:gd name="adj4" fmla="val -40657"/>
            </a:avLst>
          </a:prstGeom>
          <a:solidFill>
            <a:srgbClr val="FFFFFF"/>
          </a:solidFill>
          <a:ln w="476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STAVBA 511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utoShape 3"/>
          <p:cNvSpPr>
            <a:spLocks/>
          </p:cNvSpPr>
          <p:nvPr/>
        </p:nvSpPr>
        <p:spPr bwMode="auto">
          <a:xfrm>
            <a:off x="5787955" y="128599"/>
            <a:ext cx="1584176" cy="407214"/>
          </a:xfrm>
          <a:prstGeom prst="borderCallout1">
            <a:avLst>
              <a:gd name="adj1" fmla="val 122120"/>
              <a:gd name="adj2" fmla="val 46211"/>
              <a:gd name="adj3" fmla="val 220911"/>
              <a:gd name="adj4" fmla="val 45924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STAVBA </a:t>
            </a:r>
            <a:r>
              <a:rPr lang="cs-CZ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520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AutoShape 3"/>
          <p:cNvSpPr>
            <a:spLocks/>
          </p:cNvSpPr>
          <p:nvPr/>
        </p:nvSpPr>
        <p:spPr bwMode="auto">
          <a:xfrm>
            <a:off x="1269333" y="794943"/>
            <a:ext cx="1485080" cy="407214"/>
          </a:xfrm>
          <a:prstGeom prst="borderCallout1">
            <a:avLst>
              <a:gd name="adj1" fmla="val 104258"/>
              <a:gd name="adj2" fmla="val 70889"/>
              <a:gd name="adj3" fmla="val 218360"/>
              <a:gd name="adj4" fmla="val 76571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cs-CZ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STAVBA 518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utoShape 3"/>
          <p:cNvSpPr>
            <a:spLocks/>
          </p:cNvSpPr>
          <p:nvPr/>
        </p:nvSpPr>
        <p:spPr bwMode="auto">
          <a:xfrm>
            <a:off x="8155012" y="3040685"/>
            <a:ext cx="1584176" cy="407214"/>
          </a:xfrm>
          <a:prstGeom prst="borderCallout1">
            <a:avLst>
              <a:gd name="adj1" fmla="val 45569"/>
              <a:gd name="adj2" fmla="val -7574"/>
              <a:gd name="adj3" fmla="val 57602"/>
              <a:gd name="adj4" fmla="val -68861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STAVBA </a:t>
            </a:r>
            <a:r>
              <a:rPr lang="cs-CZ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510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utoShape 3"/>
          <p:cNvSpPr>
            <a:spLocks/>
          </p:cNvSpPr>
          <p:nvPr/>
        </p:nvSpPr>
        <p:spPr bwMode="auto">
          <a:xfrm>
            <a:off x="5130676" y="7106071"/>
            <a:ext cx="1584176" cy="407214"/>
          </a:xfrm>
          <a:prstGeom prst="borderCallout1">
            <a:avLst>
              <a:gd name="adj1" fmla="val -18224"/>
              <a:gd name="adj2" fmla="val 48835"/>
              <a:gd name="adj3" fmla="val -113363"/>
              <a:gd name="adj4" fmla="val 33462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STAVBA </a:t>
            </a:r>
            <a:r>
              <a:rPr lang="cs-CZ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512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utoShape 3"/>
          <p:cNvSpPr>
            <a:spLocks/>
          </p:cNvSpPr>
          <p:nvPr/>
        </p:nvSpPr>
        <p:spPr bwMode="auto">
          <a:xfrm>
            <a:off x="2610396" y="6724508"/>
            <a:ext cx="1584176" cy="407214"/>
          </a:xfrm>
          <a:prstGeom prst="borderCallout1">
            <a:avLst>
              <a:gd name="adj1" fmla="val -18224"/>
              <a:gd name="adj2" fmla="val 48835"/>
              <a:gd name="adj3" fmla="val -200121"/>
              <a:gd name="adj4" fmla="val 6757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STAVBA </a:t>
            </a:r>
            <a:r>
              <a:rPr lang="cs-CZ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513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utoShape 3"/>
          <p:cNvSpPr>
            <a:spLocks/>
          </p:cNvSpPr>
          <p:nvPr/>
        </p:nvSpPr>
        <p:spPr bwMode="auto">
          <a:xfrm>
            <a:off x="703075" y="6195685"/>
            <a:ext cx="1584176" cy="407214"/>
          </a:xfrm>
          <a:prstGeom prst="borderCallout1">
            <a:avLst>
              <a:gd name="adj1" fmla="val -8017"/>
              <a:gd name="adj2" fmla="val 92126"/>
              <a:gd name="adj3" fmla="val -159294"/>
              <a:gd name="adj4" fmla="val 13381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STAVBA </a:t>
            </a:r>
            <a:r>
              <a:rPr lang="cs-CZ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514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AutoShape 3"/>
          <p:cNvSpPr>
            <a:spLocks/>
          </p:cNvSpPr>
          <p:nvPr/>
        </p:nvSpPr>
        <p:spPr bwMode="auto">
          <a:xfrm>
            <a:off x="90116" y="5039095"/>
            <a:ext cx="1584176" cy="407214"/>
          </a:xfrm>
          <a:prstGeom prst="borderCallout1">
            <a:avLst>
              <a:gd name="adj1" fmla="val -18224"/>
              <a:gd name="adj2" fmla="val 48835"/>
              <a:gd name="adj3" fmla="val -151638"/>
              <a:gd name="adj4" fmla="val 101022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STAVBA </a:t>
            </a:r>
            <a:r>
              <a:rPr lang="cs-CZ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515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AutoShape 3"/>
          <p:cNvSpPr>
            <a:spLocks/>
          </p:cNvSpPr>
          <p:nvPr/>
        </p:nvSpPr>
        <p:spPr bwMode="auto">
          <a:xfrm>
            <a:off x="35906" y="2679693"/>
            <a:ext cx="1062322" cy="721984"/>
          </a:xfrm>
          <a:prstGeom prst="borderCallout1">
            <a:avLst>
              <a:gd name="adj1" fmla="val 16317"/>
              <a:gd name="adj2" fmla="val 96754"/>
              <a:gd name="adj3" fmla="val 48421"/>
              <a:gd name="adj4" fmla="val 122654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cs-CZ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STAVBA </a:t>
            </a:r>
            <a:r>
              <a:rPr lang="cs-CZ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516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utoShape 3"/>
          <p:cNvSpPr>
            <a:spLocks/>
          </p:cNvSpPr>
          <p:nvPr/>
        </p:nvSpPr>
        <p:spPr bwMode="auto">
          <a:xfrm>
            <a:off x="35906" y="1317519"/>
            <a:ext cx="1062322" cy="721984"/>
          </a:xfrm>
          <a:prstGeom prst="borderCallout1">
            <a:avLst>
              <a:gd name="adj1" fmla="val 55176"/>
              <a:gd name="adj2" fmla="val 98710"/>
              <a:gd name="adj3" fmla="val 163558"/>
              <a:gd name="adj4" fmla="val 15102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cs-CZ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STAVBA </a:t>
            </a:r>
            <a:r>
              <a:rPr lang="cs-CZ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517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AutoShape 3"/>
          <p:cNvSpPr>
            <a:spLocks/>
          </p:cNvSpPr>
          <p:nvPr/>
        </p:nvSpPr>
        <p:spPr bwMode="auto">
          <a:xfrm>
            <a:off x="2898428" y="332206"/>
            <a:ext cx="1485080" cy="407214"/>
          </a:xfrm>
          <a:prstGeom prst="borderCallout1">
            <a:avLst>
              <a:gd name="adj1" fmla="val 104258"/>
              <a:gd name="adj2" fmla="val 70889"/>
              <a:gd name="adj3" fmla="val 218360"/>
              <a:gd name="adj4" fmla="val 76571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cs-CZ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STAVBA 519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584624" y="5361958"/>
            <a:ext cx="11521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12,5 km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   + 15%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79"/>
            <a:ext cx="10715481" cy="7582747"/>
          </a:xfrm>
        </p:spPr>
      </p:pic>
      <p:sp>
        <p:nvSpPr>
          <p:cNvPr id="3" name="TextovéPole 2"/>
          <p:cNvSpPr txBox="1"/>
          <p:nvPr/>
        </p:nvSpPr>
        <p:spPr>
          <a:xfrm>
            <a:off x="7962676" y="25530"/>
            <a:ext cx="277649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Objízdné trasy </a:t>
            </a:r>
          </a:p>
          <a:p>
            <a:pPr algn="ctr"/>
            <a:r>
              <a:rPr lang="cs-CZ" sz="2800" b="1" dirty="0" smtClean="0"/>
              <a:t>po vnitroměstské síti</a:t>
            </a:r>
            <a:endParaRPr lang="cs-CZ" sz="2800" b="1" dirty="0"/>
          </a:p>
        </p:txBody>
      </p:sp>
      <p:sp>
        <p:nvSpPr>
          <p:cNvPr id="7" name="Šipka doprava 6"/>
          <p:cNvSpPr/>
          <p:nvPr/>
        </p:nvSpPr>
        <p:spPr>
          <a:xfrm rot="894547">
            <a:off x="5565996" y="4239304"/>
            <a:ext cx="1664774" cy="648072"/>
          </a:xfrm>
          <a:prstGeom prst="rightArrow">
            <a:avLst>
              <a:gd name="adj1" fmla="val 40704"/>
              <a:gd name="adj2" fmla="val 53199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14089959">
            <a:off x="3223481" y="1503664"/>
            <a:ext cx="754493" cy="648072"/>
          </a:xfrm>
          <a:prstGeom prst="rightArrow">
            <a:avLst>
              <a:gd name="adj1" fmla="val 42910"/>
              <a:gd name="adj2" fmla="val 50060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Prstenec 9"/>
          <p:cNvSpPr/>
          <p:nvPr/>
        </p:nvSpPr>
        <p:spPr>
          <a:xfrm>
            <a:off x="4122564" y="3492599"/>
            <a:ext cx="1512168" cy="1440160"/>
          </a:xfrm>
          <a:prstGeom prst="donut">
            <a:avLst>
              <a:gd name="adj" fmla="val 728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178348" y="2296973"/>
            <a:ext cx="6521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Evropská</a:t>
            </a:r>
            <a:endParaRPr lang="cs-CZ" sz="900" dirty="0"/>
          </a:p>
        </p:txBody>
      </p:sp>
      <p:sp>
        <p:nvSpPr>
          <p:cNvPr id="12" name="TextovéPole 11"/>
          <p:cNvSpPr txBox="1"/>
          <p:nvPr/>
        </p:nvSpPr>
        <p:spPr>
          <a:xfrm rot="20788072">
            <a:off x="2142343" y="2684115"/>
            <a:ext cx="7241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Bělohorská</a:t>
            </a:r>
            <a:endParaRPr lang="cs-CZ" sz="900" dirty="0"/>
          </a:p>
        </p:txBody>
      </p:sp>
      <p:sp>
        <p:nvSpPr>
          <p:cNvPr id="13" name="TextovéPole 12"/>
          <p:cNvSpPr txBox="1"/>
          <p:nvPr/>
        </p:nvSpPr>
        <p:spPr>
          <a:xfrm rot="20788072">
            <a:off x="3791358" y="1966414"/>
            <a:ext cx="7241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Blanka</a:t>
            </a:r>
            <a:endParaRPr lang="cs-CZ" sz="9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48" y="5346495"/>
            <a:ext cx="3135604" cy="221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9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79"/>
            <a:ext cx="10715481" cy="7582747"/>
          </a:xfrm>
        </p:spPr>
      </p:pic>
      <p:sp>
        <p:nvSpPr>
          <p:cNvPr id="3" name="TextovéPole 2"/>
          <p:cNvSpPr txBox="1"/>
          <p:nvPr/>
        </p:nvSpPr>
        <p:spPr>
          <a:xfrm>
            <a:off x="7962676" y="25530"/>
            <a:ext cx="277649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511 jako důležitá etapa</a:t>
            </a:r>
            <a:endParaRPr lang="cs-CZ" sz="28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178348" y="2296973"/>
            <a:ext cx="6521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Evropská</a:t>
            </a:r>
            <a:endParaRPr lang="cs-CZ" sz="900" dirty="0"/>
          </a:p>
        </p:txBody>
      </p:sp>
      <p:sp>
        <p:nvSpPr>
          <p:cNvPr id="12" name="TextovéPole 11"/>
          <p:cNvSpPr txBox="1"/>
          <p:nvPr/>
        </p:nvSpPr>
        <p:spPr>
          <a:xfrm rot="20788072">
            <a:off x="2142343" y="2684115"/>
            <a:ext cx="7241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Bělohorská</a:t>
            </a:r>
            <a:endParaRPr lang="cs-CZ" sz="900" dirty="0"/>
          </a:p>
        </p:txBody>
      </p:sp>
      <p:sp>
        <p:nvSpPr>
          <p:cNvPr id="13" name="TextovéPole 12"/>
          <p:cNvSpPr txBox="1"/>
          <p:nvPr/>
        </p:nvSpPr>
        <p:spPr>
          <a:xfrm rot="20788072">
            <a:off x="3791358" y="1966414"/>
            <a:ext cx="7241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Blanka</a:t>
            </a:r>
            <a:endParaRPr lang="cs-CZ" sz="900" dirty="0"/>
          </a:p>
        </p:txBody>
      </p:sp>
      <p:sp>
        <p:nvSpPr>
          <p:cNvPr id="5" name="Volný tvar 4"/>
          <p:cNvSpPr/>
          <p:nvPr/>
        </p:nvSpPr>
        <p:spPr>
          <a:xfrm>
            <a:off x="1079708" y="1018309"/>
            <a:ext cx="6443419" cy="5614169"/>
          </a:xfrm>
          <a:custGeom>
            <a:avLst/>
            <a:gdLst>
              <a:gd name="connsiteX0" fmla="*/ 614010 w 6443419"/>
              <a:gd name="connsiteY0" fmla="*/ 862446 h 5614169"/>
              <a:gd name="connsiteX1" fmla="*/ 728310 w 6443419"/>
              <a:gd name="connsiteY1" fmla="*/ 1007918 h 5614169"/>
              <a:gd name="connsiteX2" fmla="*/ 686747 w 6443419"/>
              <a:gd name="connsiteY2" fmla="*/ 1433946 h 5614169"/>
              <a:gd name="connsiteX3" fmla="*/ 593228 w 6443419"/>
              <a:gd name="connsiteY3" fmla="*/ 1776846 h 5614169"/>
              <a:gd name="connsiteX4" fmla="*/ 333456 w 6443419"/>
              <a:gd name="connsiteY4" fmla="*/ 2130136 h 5614169"/>
              <a:gd name="connsiteX5" fmla="*/ 229547 w 6443419"/>
              <a:gd name="connsiteY5" fmla="*/ 2369127 h 5614169"/>
              <a:gd name="connsiteX6" fmla="*/ 167201 w 6443419"/>
              <a:gd name="connsiteY6" fmla="*/ 2504209 h 5614169"/>
              <a:gd name="connsiteX7" fmla="*/ 947 w 6443419"/>
              <a:gd name="connsiteY7" fmla="*/ 2836718 h 5614169"/>
              <a:gd name="connsiteX8" fmla="*/ 250328 w 6443419"/>
              <a:gd name="connsiteY8" fmla="*/ 3138055 h 5614169"/>
              <a:gd name="connsiteX9" fmla="*/ 426974 w 6443419"/>
              <a:gd name="connsiteY9" fmla="*/ 3283527 h 5614169"/>
              <a:gd name="connsiteX10" fmla="*/ 956910 w 6443419"/>
              <a:gd name="connsiteY10" fmla="*/ 3418609 h 5614169"/>
              <a:gd name="connsiteX11" fmla="*/ 1091992 w 6443419"/>
              <a:gd name="connsiteY11" fmla="*/ 3512127 h 5614169"/>
              <a:gd name="connsiteX12" fmla="*/ 1143947 w 6443419"/>
              <a:gd name="connsiteY12" fmla="*/ 3647209 h 5614169"/>
              <a:gd name="connsiteX13" fmla="*/ 1185510 w 6443419"/>
              <a:gd name="connsiteY13" fmla="*/ 4114800 h 5614169"/>
              <a:gd name="connsiteX14" fmla="*/ 1362156 w 6443419"/>
              <a:gd name="connsiteY14" fmla="*/ 4177146 h 5614169"/>
              <a:gd name="connsiteX15" fmla="*/ 1569974 w 6443419"/>
              <a:gd name="connsiteY15" fmla="*/ 4145973 h 5614169"/>
              <a:gd name="connsiteX16" fmla="*/ 1642710 w 6443419"/>
              <a:gd name="connsiteY16" fmla="*/ 4208318 h 5614169"/>
              <a:gd name="connsiteX17" fmla="*/ 1715447 w 6443419"/>
              <a:gd name="connsiteY17" fmla="*/ 4395355 h 5614169"/>
              <a:gd name="connsiteX18" fmla="*/ 2276556 w 6443419"/>
              <a:gd name="connsiteY18" fmla="*/ 4779818 h 5614169"/>
              <a:gd name="connsiteX19" fmla="*/ 2609065 w 6443419"/>
              <a:gd name="connsiteY19" fmla="*/ 4810991 h 5614169"/>
              <a:gd name="connsiteX20" fmla="*/ 2931183 w 6443419"/>
              <a:gd name="connsiteY20" fmla="*/ 4883727 h 5614169"/>
              <a:gd name="connsiteX21" fmla="*/ 3211737 w 6443419"/>
              <a:gd name="connsiteY21" fmla="*/ 4956464 h 5614169"/>
              <a:gd name="connsiteX22" fmla="*/ 3450728 w 6443419"/>
              <a:gd name="connsiteY22" fmla="*/ 4987636 h 5614169"/>
              <a:gd name="connsiteX23" fmla="*/ 3554637 w 6443419"/>
              <a:gd name="connsiteY23" fmla="*/ 5029200 h 5614169"/>
              <a:gd name="connsiteX24" fmla="*/ 3648156 w 6443419"/>
              <a:gd name="connsiteY24" fmla="*/ 5122718 h 5614169"/>
              <a:gd name="connsiteX25" fmla="*/ 3741674 w 6443419"/>
              <a:gd name="connsiteY25" fmla="*/ 5392882 h 5614169"/>
              <a:gd name="connsiteX26" fmla="*/ 3783237 w 6443419"/>
              <a:gd name="connsiteY26" fmla="*/ 5527964 h 5614169"/>
              <a:gd name="connsiteX27" fmla="*/ 3980665 w 6443419"/>
              <a:gd name="connsiteY27" fmla="*/ 5590309 h 5614169"/>
              <a:gd name="connsiteX28" fmla="*/ 4136528 w 6443419"/>
              <a:gd name="connsiteY28" fmla="*/ 5559136 h 5614169"/>
              <a:gd name="connsiteX29" fmla="*/ 4489819 w 6443419"/>
              <a:gd name="connsiteY29" fmla="*/ 5611091 h 5614169"/>
              <a:gd name="connsiteX30" fmla="*/ 4614510 w 6443419"/>
              <a:gd name="connsiteY30" fmla="*/ 5590309 h 5614169"/>
              <a:gd name="connsiteX31" fmla="*/ 4967801 w 6443419"/>
              <a:gd name="connsiteY31" fmla="*/ 5444836 h 5614169"/>
              <a:gd name="connsiteX32" fmla="*/ 5186010 w 6443419"/>
              <a:gd name="connsiteY32" fmla="*/ 5372100 h 5614169"/>
              <a:gd name="connsiteX33" fmla="*/ 5653601 w 6443419"/>
              <a:gd name="connsiteY33" fmla="*/ 5268191 h 5614169"/>
              <a:gd name="connsiteX34" fmla="*/ 5757510 w 6443419"/>
              <a:gd name="connsiteY34" fmla="*/ 5174673 h 5614169"/>
              <a:gd name="connsiteX35" fmla="*/ 5882201 w 6443419"/>
              <a:gd name="connsiteY35" fmla="*/ 5018809 h 5614169"/>
              <a:gd name="connsiteX36" fmla="*/ 6006892 w 6443419"/>
              <a:gd name="connsiteY36" fmla="*/ 4935682 h 5614169"/>
              <a:gd name="connsiteX37" fmla="*/ 6297837 w 6443419"/>
              <a:gd name="connsiteY37" fmla="*/ 4821382 h 5614169"/>
              <a:gd name="connsiteX38" fmla="*/ 6401747 w 6443419"/>
              <a:gd name="connsiteY38" fmla="*/ 4634346 h 5614169"/>
              <a:gd name="connsiteX39" fmla="*/ 6443310 w 6443419"/>
              <a:gd name="connsiteY39" fmla="*/ 4436918 h 5614169"/>
              <a:gd name="connsiteX40" fmla="*/ 6391356 w 6443419"/>
              <a:gd name="connsiteY40" fmla="*/ 4135582 h 5614169"/>
              <a:gd name="connsiteX41" fmla="*/ 6225101 w 6443419"/>
              <a:gd name="connsiteY41" fmla="*/ 3699164 h 5614169"/>
              <a:gd name="connsiteX42" fmla="*/ 6121192 w 6443419"/>
              <a:gd name="connsiteY42" fmla="*/ 3439391 h 5614169"/>
              <a:gd name="connsiteX43" fmla="*/ 6048456 w 6443419"/>
              <a:gd name="connsiteY43" fmla="*/ 3148446 h 5614169"/>
              <a:gd name="connsiteX44" fmla="*/ 5954937 w 6443419"/>
              <a:gd name="connsiteY44" fmla="*/ 2940627 h 5614169"/>
              <a:gd name="connsiteX45" fmla="*/ 5819856 w 6443419"/>
              <a:gd name="connsiteY45" fmla="*/ 2691246 h 5614169"/>
              <a:gd name="connsiteX46" fmla="*/ 5830247 w 6443419"/>
              <a:gd name="connsiteY46" fmla="*/ 2514600 h 5614169"/>
              <a:gd name="connsiteX47" fmla="*/ 5913374 w 6443419"/>
              <a:gd name="connsiteY47" fmla="*/ 2254827 h 5614169"/>
              <a:gd name="connsiteX48" fmla="*/ 5902983 w 6443419"/>
              <a:gd name="connsiteY48" fmla="*/ 2098964 h 5614169"/>
              <a:gd name="connsiteX49" fmla="*/ 5871810 w 6443419"/>
              <a:gd name="connsiteY49" fmla="*/ 1704109 h 5614169"/>
              <a:gd name="connsiteX50" fmla="*/ 5934156 w 6443419"/>
              <a:gd name="connsiteY50" fmla="*/ 1485900 h 5614169"/>
              <a:gd name="connsiteX51" fmla="*/ 5840637 w 6443419"/>
              <a:gd name="connsiteY51" fmla="*/ 1454727 h 5614169"/>
              <a:gd name="connsiteX52" fmla="*/ 5767901 w 6443419"/>
              <a:gd name="connsiteY52" fmla="*/ 1485900 h 5614169"/>
              <a:gd name="connsiteX53" fmla="*/ 5591256 w 6443419"/>
              <a:gd name="connsiteY53" fmla="*/ 1444336 h 5614169"/>
              <a:gd name="connsiteX54" fmla="*/ 5435392 w 6443419"/>
              <a:gd name="connsiteY54" fmla="*/ 1350818 h 5614169"/>
              <a:gd name="connsiteX55" fmla="*/ 5175619 w 6443419"/>
              <a:gd name="connsiteY55" fmla="*/ 1402773 h 5614169"/>
              <a:gd name="connsiteX56" fmla="*/ 4843110 w 6443419"/>
              <a:gd name="connsiteY56" fmla="*/ 1402773 h 5614169"/>
              <a:gd name="connsiteX57" fmla="*/ 4749592 w 6443419"/>
              <a:gd name="connsiteY57" fmla="*/ 1392382 h 5614169"/>
              <a:gd name="connsiteX58" fmla="*/ 4687247 w 6443419"/>
              <a:gd name="connsiteY58" fmla="*/ 1319646 h 5614169"/>
              <a:gd name="connsiteX59" fmla="*/ 4635292 w 6443419"/>
              <a:gd name="connsiteY59" fmla="*/ 1174173 h 5614169"/>
              <a:gd name="connsiteX60" fmla="*/ 4500210 w 6443419"/>
              <a:gd name="connsiteY60" fmla="*/ 1007918 h 5614169"/>
              <a:gd name="connsiteX61" fmla="*/ 4344347 w 6443419"/>
              <a:gd name="connsiteY61" fmla="*/ 789709 h 5614169"/>
              <a:gd name="connsiteX62" fmla="*/ 4333956 w 6443419"/>
              <a:gd name="connsiteY62" fmla="*/ 633846 h 5614169"/>
              <a:gd name="connsiteX63" fmla="*/ 4365128 w 6443419"/>
              <a:gd name="connsiteY63" fmla="*/ 426027 h 5614169"/>
              <a:gd name="connsiteX64" fmla="*/ 4313174 w 6443419"/>
              <a:gd name="connsiteY64" fmla="*/ 249382 h 5614169"/>
              <a:gd name="connsiteX65" fmla="*/ 4115747 w 6443419"/>
              <a:gd name="connsiteY65" fmla="*/ 0 h 561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443419" h="5614169">
                <a:moveTo>
                  <a:pt x="614010" y="862446"/>
                </a:moveTo>
                <a:cubicBezTo>
                  <a:pt x="665098" y="887557"/>
                  <a:pt x="716187" y="912668"/>
                  <a:pt x="728310" y="1007918"/>
                </a:cubicBezTo>
                <a:cubicBezTo>
                  <a:pt x="740433" y="1103168"/>
                  <a:pt x="709261" y="1305791"/>
                  <a:pt x="686747" y="1433946"/>
                </a:cubicBezTo>
                <a:cubicBezTo>
                  <a:pt x="664233" y="1562101"/>
                  <a:pt x="652110" y="1660814"/>
                  <a:pt x="593228" y="1776846"/>
                </a:cubicBezTo>
                <a:cubicBezTo>
                  <a:pt x="534346" y="1892878"/>
                  <a:pt x="394070" y="2031422"/>
                  <a:pt x="333456" y="2130136"/>
                </a:cubicBezTo>
                <a:cubicBezTo>
                  <a:pt x="272842" y="2228850"/>
                  <a:pt x="257256" y="2306781"/>
                  <a:pt x="229547" y="2369127"/>
                </a:cubicBezTo>
                <a:cubicBezTo>
                  <a:pt x="201838" y="2431473"/>
                  <a:pt x="205301" y="2426277"/>
                  <a:pt x="167201" y="2504209"/>
                </a:cubicBezTo>
                <a:cubicBezTo>
                  <a:pt x="129101" y="2582141"/>
                  <a:pt x="-12907" y="2731077"/>
                  <a:pt x="947" y="2836718"/>
                </a:cubicBezTo>
                <a:cubicBezTo>
                  <a:pt x="14801" y="2942359"/>
                  <a:pt x="179323" y="3063587"/>
                  <a:pt x="250328" y="3138055"/>
                </a:cubicBezTo>
                <a:cubicBezTo>
                  <a:pt x="321332" y="3212523"/>
                  <a:pt x="309210" y="3236768"/>
                  <a:pt x="426974" y="3283527"/>
                </a:cubicBezTo>
                <a:cubicBezTo>
                  <a:pt x="544738" y="3330286"/>
                  <a:pt x="846074" y="3380509"/>
                  <a:pt x="956910" y="3418609"/>
                </a:cubicBezTo>
                <a:cubicBezTo>
                  <a:pt x="1067746" y="3456709"/>
                  <a:pt x="1060819" y="3474027"/>
                  <a:pt x="1091992" y="3512127"/>
                </a:cubicBezTo>
                <a:cubicBezTo>
                  <a:pt x="1123165" y="3550227"/>
                  <a:pt x="1128361" y="3546764"/>
                  <a:pt x="1143947" y="3647209"/>
                </a:cubicBezTo>
                <a:cubicBezTo>
                  <a:pt x="1159533" y="3747654"/>
                  <a:pt x="1149142" y="4026477"/>
                  <a:pt x="1185510" y="4114800"/>
                </a:cubicBezTo>
                <a:cubicBezTo>
                  <a:pt x="1221878" y="4203123"/>
                  <a:pt x="1298079" y="4171951"/>
                  <a:pt x="1362156" y="4177146"/>
                </a:cubicBezTo>
                <a:cubicBezTo>
                  <a:pt x="1426233" y="4182342"/>
                  <a:pt x="1523215" y="4140778"/>
                  <a:pt x="1569974" y="4145973"/>
                </a:cubicBezTo>
                <a:cubicBezTo>
                  <a:pt x="1616733" y="4151168"/>
                  <a:pt x="1618465" y="4166754"/>
                  <a:pt x="1642710" y="4208318"/>
                </a:cubicBezTo>
                <a:cubicBezTo>
                  <a:pt x="1666955" y="4249882"/>
                  <a:pt x="1609806" y="4300105"/>
                  <a:pt x="1715447" y="4395355"/>
                </a:cubicBezTo>
                <a:cubicBezTo>
                  <a:pt x="1821088" y="4490605"/>
                  <a:pt x="2127620" y="4710545"/>
                  <a:pt x="2276556" y="4779818"/>
                </a:cubicBezTo>
                <a:cubicBezTo>
                  <a:pt x="2425492" y="4849091"/>
                  <a:pt x="2499961" y="4793673"/>
                  <a:pt x="2609065" y="4810991"/>
                </a:cubicBezTo>
                <a:cubicBezTo>
                  <a:pt x="2718170" y="4828309"/>
                  <a:pt x="2830738" y="4859482"/>
                  <a:pt x="2931183" y="4883727"/>
                </a:cubicBezTo>
                <a:cubicBezTo>
                  <a:pt x="3031628" y="4907972"/>
                  <a:pt x="3125146" y="4939146"/>
                  <a:pt x="3211737" y="4956464"/>
                </a:cubicBezTo>
                <a:cubicBezTo>
                  <a:pt x="3298328" y="4973782"/>
                  <a:pt x="3393578" y="4975513"/>
                  <a:pt x="3450728" y="4987636"/>
                </a:cubicBezTo>
                <a:cubicBezTo>
                  <a:pt x="3507878" y="4999759"/>
                  <a:pt x="3521732" y="5006686"/>
                  <a:pt x="3554637" y="5029200"/>
                </a:cubicBezTo>
                <a:cubicBezTo>
                  <a:pt x="3587542" y="5051714"/>
                  <a:pt x="3616983" y="5062104"/>
                  <a:pt x="3648156" y="5122718"/>
                </a:cubicBezTo>
                <a:cubicBezTo>
                  <a:pt x="3679329" y="5183332"/>
                  <a:pt x="3719161" y="5325341"/>
                  <a:pt x="3741674" y="5392882"/>
                </a:cubicBezTo>
                <a:cubicBezTo>
                  <a:pt x="3764187" y="5460423"/>
                  <a:pt x="3743405" y="5495060"/>
                  <a:pt x="3783237" y="5527964"/>
                </a:cubicBezTo>
                <a:cubicBezTo>
                  <a:pt x="3823069" y="5560868"/>
                  <a:pt x="3921783" y="5585114"/>
                  <a:pt x="3980665" y="5590309"/>
                </a:cubicBezTo>
                <a:cubicBezTo>
                  <a:pt x="4039547" y="5595504"/>
                  <a:pt x="4051669" y="5555672"/>
                  <a:pt x="4136528" y="5559136"/>
                </a:cubicBezTo>
                <a:cubicBezTo>
                  <a:pt x="4221387" y="5562600"/>
                  <a:pt x="4410155" y="5605895"/>
                  <a:pt x="4489819" y="5611091"/>
                </a:cubicBezTo>
                <a:cubicBezTo>
                  <a:pt x="4569483" y="5616287"/>
                  <a:pt x="4534846" y="5618018"/>
                  <a:pt x="4614510" y="5590309"/>
                </a:cubicBezTo>
                <a:cubicBezTo>
                  <a:pt x="4694174" y="5562600"/>
                  <a:pt x="4872551" y="5481204"/>
                  <a:pt x="4967801" y="5444836"/>
                </a:cubicBezTo>
                <a:cubicBezTo>
                  <a:pt x="5063051" y="5408468"/>
                  <a:pt x="5071710" y="5401541"/>
                  <a:pt x="5186010" y="5372100"/>
                </a:cubicBezTo>
                <a:cubicBezTo>
                  <a:pt x="5300310" y="5342659"/>
                  <a:pt x="5558351" y="5301095"/>
                  <a:pt x="5653601" y="5268191"/>
                </a:cubicBezTo>
                <a:cubicBezTo>
                  <a:pt x="5748851" y="5235287"/>
                  <a:pt x="5719410" y="5216237"/>
                  <a:pt x="5757510" y="5174673"/>
                </a:cubicBezTo>
                <a:cubicBezTo>
                  <a:pt x="5795610" y="5133109"/>
                  <a:pt x="5840637" y="5058641"/>
                  <a:pt x="5882201" y="5018809"/>
                </a:cubicBezTo>
                <a:cubicBezTo>
                  <a:pt x="5923765" y="4978977"/>
                  <a:pt x="5937619" y="4968586"/>
                  <a:pt x="6006892" y="4935682"/>
                </a:cubicBezTo>
                <a:cubicBezTo>
                  <a:pt x="6076165" y="4902778"/>
                  <a:pt x="6232028" y="4871605"/>
                  <a:pt x="6297837" y="4821382"/>
                </a:cubicBezTo>
                <a:cubicBezTo>
                  <a:pt x="6363646" y="4771159"/>
                  <a:pt x="6377502" y="4698423"/>
                  <a:pt x="6401747" y="4634346"/>
                </a:cubicBezTo>
                <a:cubicBezTo>
                  <a:pt x="6425992" y="4570269"/>
                  <a:pt x="6445042" y="4520045"/>
                  <a:pt x="6443310" y="4436918"/>
                </a:cubicBezTo>
                <a:cubicBezTo>
                  <a:pt x="6441578" y="4353791"/>
                  <a:pt x="6427724" y="4258541"/>
                  <a:pt x="6391356" y="4135582"/>
                </a:cubicBezTo>
                <a:cubicBezTo>
                  <a:pt x="6354988" y="4012623"/>
                  <a:pt x="6270128" y="3815196"/>
                  <a:pt x="6225101" y="3699164"/>
                </a:cubicBezTo>
                <a:cubicBezTo>
                  <a:pt x="6180074" y="3583132"/>
                  <a:pt x="6150633" y="3531177"/>
                  <a:pt x="6121192" y="3439391"/>
                </a:cubicBezTo>
                <a:cubicBezTo>
                  <a:pt x="6091751" y="3347605"/>
                  <a:pt x="6076165" y="3231573"/>
                  <a:pt x="6048456" y="3148446"/>
                </a:cubicBezTo>
                <a:cubicBezTo>
                  <a:pt x="6020747" y="3065319"/>
                  <a:pt x="5993037" y="3016827"/>
                  <a:pt x="5954937" y="2940627"/>
                </a:cubicBezTo>
                <a:cubicBezTo>
                  <a:pt x="5916837" y="2864427"/>
                  <a:pt x="5840638" y="2762251"/>
                  <a:pt x="5819856" y="2691246"/>
                </a:cubicBezTo>
                <a:cubicBezTo>
                  <a:pt x="5799074" y="2620242"/>
                  <a:pt x="5814661" y="2587337"/>
                  <a:pt x="5830247" y="2514600"/>
                </a:cubicBezTo>
                <a:cubicBezTo>
                  <a:pt x="5845833" y="2441863"/>
                  <a:pt x="5901251" y="2324100"/>
                  <a:pt x="5913374" y="2254827"/>
                </a:cubicBezTo>
                <a:cubicBezTo>
                  <a:pt x="5925497" y="2185554"/>
                  <a:pt x="5909910" y="2190750"/>
                  <a:pt x="5902983" y="2098964"/>
                </a:cubicBezTo>
                <a:cubicBezTo>
                  <a:pt x="5896056" y="2007178"/>
                  <a:pt x="5866615" y="1806286"/>
                  <a:pt x="5871810" y="1704109"/>
                </a:cubicBezTo>
                <a:cubicBezTo>
                  <a:pt x="5877005" y="1601932"/>
                  <a:pt x="5939351" y="1527464"/>
                  <a:pt x="5934156" y="1485900"/>
                </a:cubicBezTo>
                <a:cubicBezTo>
                  <a:pt x="5928961" y="1444336"/>
                  <a:pt x="5868346" y="1454727"/>
                  <a:pt x="5840637" y="1454727"/>
                </a:cubicBezTo>
                <a:cubicBezTo>
                  <a:pt x="5812928" y="1454727"/>
                  <a:pt x="5809464" y="1487632"/>
                  <a:pt x="5767901" y="1485900"/>
                </a:cubicBezTo>
                <a:cubicBezTo>
                  <a:pt x="5726338" y="1484168"/>
                  <a:pt x="5646674" y="1466850"/>
                  <a:pt x="5591256" y="1444336"/>
                </a:cubicBezTo>
                <a:cubicBezTo>
                  <a:pt x="5535838" y="1421822"/>
                  <a:pt x="5504665" y="1357745"/>
                  <a:pt x="5435392" y="1350818"/>
                </a:cubicBezTo>
                <a:cubicBezTo>
                  <a:pt x="5366119" y="1343891"/>
                  <a:pt x="5274333" y="1394114"/>
                  <a:pt x="5175619" y="1402773"/>
                </a:cubicBezTo>
                <a:cubicBezTo>
                  <a:pt x="5076905" y="1411432"/>
                  <a:pt x="4914114" y="1404505"/>
                  <a:pt x="4843110" y="1402773"/>
                </a:cubicBezTo>
                <a:cubicBezTo>
                  <a:pt x="4772106" y="1401041"/>
                  <a:pt x="4775569" y="1406236"/>
                  <a:pt x="4749592" y="1392382"/>
                </a:cubicBezTo>
                <a:cubicBezTo>
                  <a:pt x="4723615" y="1378528"/>
                  <a:pt x="4706297" y="1356014"/>
                  <a:pt x="4687247" y="1319646"/>
                </a:cubicBezTo>
                <a:cubicBezTo>
                  <a:pt x="4668197" y="1283278"/>
                  <a:pt x="4666465" y="1226128"/>
                  <a:pt x="4635292" y="1174173"/>
                </a:cubicBezTo>
                <a:cubicBezTo>
                  <a:pt x="4604119" y="1122218"/>
                  <a:pt x="4548701" y="1071995"/>
                  <a:pt x="4500210" y="1007918"/>
                </a:cubicBezTo>
                <a:cubicBezTo>
                  <a:pt x="4451719" y="943841"/>
                  <a:pt x="4372056" y="852054"/>
                  <a:pt x="4344347" y="789709"/>
                </a:cubicBezTo>
                <a:cubicBezTo>
                  <a:pt x="4316638" y="727364"/>
                  <a:pt x="4330492" y="694460"/>
                  <a:pt x="4333956" y="633846"/>
                </a:cubicBezTo>
                <a:cubicBezTo>
                  <a:pt x="4337420" y="573232"/>
                  <a:pt x="4368592" y="490104"/>
                  <a:pt x="4365128" y="426027"/>
                </a:cubicBezTo>
                <a:cubicBezTo>
                  <a:pt x="4361664" y="361950"/>
                  <a:pt x="4354737" y="320386"/>
                  <a:pt x="4313174" y="249382"/>
                </a:cubicBezTo>
                <a:cubicBezTo>
                  <a:pt x="4271611" y="178378"/>
                  <a:pt x="4193679" y="89189"/>
                  <a:pt x="4115747" y="0"/>
                </a:cubicBezTo>
              </a:path>
            </a:pathLst>
          </a:custGeom>
          <a:noFill/>
          <a:ln w="1936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ásobení 5"/>
          <p:cNvSpPr/>
          <p:nvPr/>
        </p:nvSpPr>
        <p:spPr>
          <a:xfrm>
            <a:off x="4263419" y="3636615"/>
            <a:ext cx="1080120" cy="1007318"/>
          </a:xfrm>
          <a:prstGeom prst="mathMultiply">
            <a:avLst>
              <a:gd name="adj1" fmla="val 14236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68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" y="-2185"/>
            <a:ext cx="10688209" cy="7563448"/>
          </a:xfrm>
        </p:spPr>
      </p:pic>
      <p:sp>
        <p:nvSpPr>
          <p:cNvPr id="6" name="TextovéPole 5"/>
          <p:cNvSpPr txBox="1"/>
          <p:nvPr/>
        </p:nvSpPr>
        <p:spPr>
          <a:xfrm>
            <a:off x="7844899" y="21160"/>
            <a:ext cx="284850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Intenzita zalidnění území</a:t>
            </a:r>
          </a:p>
        </p:txBody>
      </p:sp>
    </p:spTree>
    <p:extLst>
      <p:ext uri="{BB962C8B-B14F-4D97-AF65-F5344CB8AC3E}">
        <p14:creationId xmlns:p14="http://schemas.microsoft.com/office/powerpoint/2010/main" val="373539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206</Words>
  <Application>Microsoft Office PowerPoint</Application>
  <PresentationFormat>Vlastní</PresentationFormat>
  <Paragraphs>60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systému Office</vt:lpstr>
      <vt:lpstr>PRAŽSKÝ OKRUH</vt:lpstr>
      <vt:lpstr>PRAŽSKÝ OKRUH</vt:lpstr>
      <vt:lpstr>Dálniční a silniční síť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Zkušenosti ze zprovoznění Pražského okruhu na jihozápadě (D5 –D1) - 2010</vt:lpstr>
      <vt:lpstr>Očekávané efekty zprovoznění stavby 511</vt:lpstr>
      <vt:lpstr>Děkujeme za pozornost!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Zděradička Marek Ing. (IPR/INFR)</dc:creator>
  <cp:lastModifiedBy>Mach</cp:lastModifiedBy>
  <cp:revision>34</cp:revision>
  <dcterms:created xsi:type="dcterms:W3CDTF">2016-06-08T15:53:01Z</dcterms:created>
  <dcterms:modified xsi:type="dcterms:W3CDTF">2016-06-09T11:25:43Z</dcterms:modified>
</cp:coreProperties>
</file>