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303" r:id="rId4"/>
    <p:sldId id="313" r:id="rId5"/>
    <p:sldId id="304" r:id="rId6"/>
    <p:sldId id="307" r:id="rId7"/>
    <p:sldId id="308" r:id="rId8"/>
    <p:sldId id="312" r:id="rId9"/>
    <p:sldId id="315" r:id="rId10"/>
    <p:sldId id="314" r:id="rId11"/>
    <p:sldId id="309" r:id="rId12"/>
    <p:sldId id="306" r:id="rId13"/>
    <p:sldId id="310" r:id="rId14"/>
    <p:sldId id="316" r:id="rId15"/>
    <p:sldId id="311" r:id="rId16"/>
    <p:sldId id="321" r:id="rId17"/>
    <p:sldId id="317" r:id="rId18"/>
    <p:sldId id="322" r:id="rId19"/>
    <p:sldId id="324" r:id="rId20"/>
    <p:sldId id="325" r:id="rId21"/>
    <p:sldId id="326" r:id="rId22"/>
    <p:sldId id="327" r:id="rId23"/>
    <p:sldId id="328" r:id="rId24"/>
    <p:sldId id="318" r:id="rId25"/>
    <p:sldId id="319" r:id="rId26"/>
    <p:sldId id="270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l Lehnert" initials="M.L." lastIdx="14" clrIdx="0">
    <p:extLst>
      <p:ext uri="{19B8F6BF-5375-455C-9EA6-DF929625EA0E}">
        <p15:presenceInfo xmlns:p15="http://schemas.microsoft.com/office/powerpoint/2012/main" userId="Michal Lehne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7C8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39" autoAdjust="0"/>
  </p:normalViewPr>
  <p:slideViewPr>
    <p:cSldViewPr snapToGrid="0">
      <p:cViewPr varScale="1">
        <p:scale>
          <a:sx n="71" d="100"/>
          <a:sy n="71" d="100"/>
        </p:scale>
        <p:origin x="48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E2BB60-00D3-4C5A-AB25-BB1E7A5FDF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6B0D13C-D728-4A4D-9968-E2CEAC8D51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7FB462-FBC8-41B3-BA33-1096294CB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AB049-8E0F-4538-A2C8-8E7BE249939F}" type="datetimeFigureOut">
              <a:rPr lang="cs-CZ" smtClean="0"/>
              <a:t>01.12.2021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09C9D59-602E-420F-B880-2F749072D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009B21-447A-4CB2-A99F-66FB940F0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6488-42F7-4819-ACE3-47D4408411C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1651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92A88D-71AD-4533-BA27-A9A8D3B24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CC9D24F-A2E5-41C8-9DC2-8ED18E71A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892E3C-B575-4F48-A085-BEAC9F1C4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AB049-8E0F-4538-A2C8-8E7BE249939F}" type="datetimeFigureOut">
              <a:rPr lang="cs-CZ" smtClean="0"/>
              <a:t>01.12.2021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9974C1E-230A-4051-B2C7-812B38797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A85540-AC3E-4A10-A85D-0A017D6F2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6488-42F7-4819-ACE3-47D4408411C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8033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C7D8AC4-575D-4748-B4C5-FC5263F529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D578D14-D638-40D4-9D07-0859531EE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5D6D0B-6114-4897-9E50-402E32364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AB049-8E0F-4538-A2C8-8E7BE249939F}" type="datetimeFigureOut">
              <a:rPr lang="cs-CZ" smtClean="0"/>
              <a:t>01.12.2021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6BE4D7-4343-4914-8ECC-13A85AC64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31C57B-8D10-4435-8FA0-5ACE9F149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6488-42F7-4819-ACE3-47D4408411C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8696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19681B-AEF3-4DC2-8536-213A914C5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7F516FB-79FD-46C8-B99A-6D3306345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B27B7F-137C-4E1C-BBB6-564A20E46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AB049-8E0F-4538-A2C8-8E7BE249939F}" type="datetimeFigureOut">
              <a:rPr lang="cs-CZ" smtClean="0"/>
              <a:t>01.12.2021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3538180-C8F4-4B14-A2F5-EDA431B13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12A779-EB79-430E-8957-A62ECCD27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6488-42F7-4819-ACE3-47D4408411C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7585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B4BDD5-B79C-4396-89F9-50BD582A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6D229E8-9673-4A01-9A9F-93405A91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3B3BB6-A7D3-484F-B04B-1C0C7E963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AB049-8E0F-4538-A2C8-8E7BE249939F}" type="datetimeFigureOut">
              <a:rPr lang="cs-CZ" smtClean="0"/>
              <a:t>01.12.2021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8745B7-2C85-4FF7-9DD6-D04DA36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3D2019-D486-43BE-B8D2-CE144E189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6488-42F7-4819-ACE3-47D4408411C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4053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D6141A-61BE-41AA-8771-1EABCDF79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071AD6A-69BC-45A4-A1C0-D1B486A616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6A35165-67B4-4FE3-9467-2A357C1D6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282F55D-4107-4E92-A8F1-E3BE271CE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AB049-8E0F-4538-A2C8-8E7BE249939F}" type="datetimeFigureOut">
              <a:rPr lang="cs-CZ" smtClean="0"/>
              <a:t>01.12.2021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9AE80C7-EF12-4712-B37D-38CB8764C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1E4038B-8C29-4940-86A3-64AA55B11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6488-42F7-4819-ACE3-47D4408411C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7702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EA8E1A-F98E-4D01-AB65-298F3AA98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40DADF7-7864-4B1C-9095-B3C2D9018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99029ED-63A6-446F-8D07-28B4D7103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F0A8D1B-F75E-4AA3-97AC-06BA7C56FB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667A551-62B8-416C-A22A-37BB883B05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6880C2A-2DED-45F1-9720-18BBD1DED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AB049-8E0F-4538-A2C8-8E7BE249939F}" type="datetimeFigureOut">
              <a:rPr lang="cs-CZ" smtClean="0"/>
              <a:t>01.12.2021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DAA0DC3-8777-45DB-B310-A741D7639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F12BBFE-D1A4-4379-9F3A-BEC85786A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6488-42F7-4819-ACE3-47D4408411C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8858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7BADDF-312B-47B6-959D-B48DF99D8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27B9A53-DD57-48A6-B115-54E1EDA8F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AB049-8E0F-4538-A2C8-8E7BE249939F}" type="datetimeFigureOut">
              <a:rPr lang="cs-CZ" smtClean="0"/>
              <a:t>01.12.2021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3E2B088-51F8-44E3-A409-4F3B0E443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60D33BD-DD82-415D-B306-9B3DE9764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6488-42F7-4819-ACE3-47D4408411C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6584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7B1B31B-2226-44A3-A97D-5F82AE3E1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AB049-8E0F-4538-A2C8-8E7BE249939F}" type="datetimeFigureOut">
              <a:rPr lang="cs-CZ" smtClean="0"/>
              <a:t>01.12.2021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0638F8E-C8CC-43A6-BED5-95401F69B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753183F-38F7-4D6A-82C2-4480E00EE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6488-42F7-4819-ACE3-47D4408411C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68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EB3A7E-DCBC-4A68-BF6E-348E2F37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9B5B8A9-0F0B-4354-901B-0824113FF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5A4882C-2F1A-4450-9497-69BDFFE6D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7665679-64BD-49CA-9115-5A7959CF8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AB049-8E0F-4538-A2C8-8E7BE249939F}" type="datetimeFigureOut">
              <a:rPr lang="cs-CZ" smtClean="0"/>
              <a:t>01.12.2021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0DFA5BC-2823-4379-BB94-80879B718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B529112-81F7-4B02-B95F-3EEBB854B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6488-42F7-4819-ACE3-47D4408411C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3267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CD9CE0-202F-4886-ACEF-DB4008C44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548D9D1-4F57-4611-BAAD-ED8DD5AE37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5007AA1-708C-4306-9356-D07C613FC3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6E427C7-B063-4390-BF4F-0D6DE8875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AB049-8E0F-4538-A2C8-8E7BE249939F}" type="datetimeFigureOut">
              <a:rPr lang="cs-CZ" smtClean="0"/>
              <a:t>01.12.2021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0726AE1-DE4C-4CB0-B372-8F4ADA805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B820C11-024F-4277-AAC2-AC9AD5DD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6488-42F7-4819-ACE3-47D4408411C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13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 bright="70000" contrast="-7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B25E373-EBE2-41C4-8E81-14206A0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59DF542-FC02-494C-B2CE-4669D9F34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7AEB2E-3B1C-40DE-AB0D-CA12F6997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AB049-8E0F-4538-A2C8-8E7BE249939F}" type="datetimeFigureOut">
              <a:rPr lang="cs-CZ" smtClean="0"/>
              <a:t>01.12.2021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36F258-6F28-4379-A448-C29D737AA3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2DAD01-42B9-43A9-9153-04AC933A7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E6488-42F7-4819-ACE3-47D4408411C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594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997174-8258-4106-BCED-86F01F829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2732" y="1607846"/>
            <a:ext cx="10086535" cy="2012456"/>
          </a:xfrm>
          <a:solidFill>
            <a:schemeClr val="bg1">
              <a:alpha val="70000"/>
            </a:schemeClr>
          </a:solidFill>
        </p:spPr>
        <p:txBody>
          <a:bodyPr anchor="ctr">
            <a:no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Modelování realistického městského mikroklimatu a potenciálních adaptačních opatření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410C648-CDDA-42F4-A319-7A62955CC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690027"/>
            <a:ext cx="9144000" cy="1532636"/>
          </a:xfrm>
        </p:spPr>
        <p:txBody>
          <a:bodyPr anchor="ctr">
            <a:normAutofit/>
          </a:bodyPr>
          <a:lstStyle/>
          <a:p>
            <a:r>
              <a:rPr lang="cs-CZ" sz="2800" u="sng" dirty="0"/>
              <a:t>J. </a:t>
            </a:r>
            <a:r>
              <a:rPr lang="cs-CZ" sz="2800" u="sng" dirty="0" err="1"/>
              <a:t>Geletič</a:t>
            </a:r>
            <a:r>
              <a:rPr lang="cs-CZ" sz="2800" dirty="0"/>
              <a:t>, P. Krč, J. </a:t>
            </a:r>
            <a:r>
              <a:rPr lang="cs-CZ" sz="2800" dirty="0" err="1"/>
              <a:t>Resler</a:t>
            </a:r>
            <a:r>
              <a:rPr lang="cs-CZ" sz="2800" dirty="0"/>
              <a:t>, M. Bureš, H. Řezníček a M. </a:t>
            </a:r>
            <a:r>
              <a:rPr lang="cs-CZ" sz="2800" dirty="0" err="1"/>
              <a:t>Belda</a:t>
            </a:r>
            <a:endParaRPr lang="cs-CZ" sz="2800" dirty="0"/>
          </a:p>
          <a:p>
            <a:r>
              <a:rPr lang="cs-CZ" sz="2800" dirty="0"/>
              <a:t>(ve spolupráci s kolektivem mnoha dalších spoluautorů)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8D8B69B-DC7C-4FEB-94D2-720AA9517C47}"/>
              </a:ext>
            </a:extLst>
          </p:cNvPr>
          <p:cNvSpPr txBox="1"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1400" dirty="0"/>
              <a:t>Konzultační setkání řešitelů vybraných výzkumných projektů v oblasti adaptace hl. m. Prahy na klimatickou změnu, Pražské inovační centrum, 02.12.2021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DC63A5E-59C4-4B1C-9D9A-DA71C8AB114B}"/>
              </a:ext>
            </a:extLst>
          </p:cNvPr>
          <p:cNvSpPr txBox="1"/>
          <p:nvPr/>
        </p:nvSpPr>
        <p:spPr>
          <a:xfrm>
            <a:off x="-1" y="5430103"/>
            <a:ext cx="1219199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i="1" dirty="0"/>
              <a:t>Ústav informatiky AV ČR, v. v. i.</a:t>
            </a:r>
          </a:p>
          <a:p>
            <a:pPr algn="ctr"/>
            <a:r>
              <a:rPr lang="cs-CZ" i="1" dirty="0"/>
              <a:t>Katedra fyziky atmosféry, Matematicko-fyzikální fakulta, </a:t>
            </a:r>
            <a:r>
              <a:rPr lang="cs-CZ" i="1"/>
              <a:t>Univerzita Karlova</a:t>
            </a:r>
            <a:endParaRPr lang="cs-CZ" i="1" dirty="0"/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6918215C-466A-481A-9C11-9A2A05330F51}"/>
              </a:ext>
            </a:extLst>
          </p:cNvPr>
          <p:cNvGrpSpPr>
            <a:grpSpLocks noChangeAspect="1"/>
          </p:cNvGrpSpPr>
          <p:nvPr/>
        </p:nvGrpSpPr>
        <p:grpSpPr>
          <a:xfrm>
            <a:off x="10269235" y="84764"/>
            <a:ext cx="1740063" cy="437236"/>
            <a:chOff x="0" y="84403"/>
            <a:chExt cx="3209220" cy="806400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E4E073B6-02BB-43C7-9119-4BA49CA26E17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0" y="84403"/>
              <a:ext cx="1158840" cy="806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2" descr="Knihovna Akademie věd ČR">
              <a:extLst>
                <a:ext uri="{FF2B5EF4-FFF2-40B4-BE49-F238E27FC236}">
                  <a16:creationId xmlns:a16="http://schemas.microsoft.com/office/drawing/2014/main" id="{48D99F5C-3958-4DE1-B5FD-6B2A466374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4968" y="153179"/>
              <a:ext cx="2004252" cy="537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73175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AF8E2C6-D77B-4940-A77D-384639781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0070C0"/>
                </a:solidFill>
              </a:rPr>
              <a:t>Výsledky modelu musí dávat smysl!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022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AF8E2C6-D77B-4940-A77D-38463978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Validace horizontálních povrchů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2C77A8B-05C1-4D87-AB5B-370236D0A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4199"/>
            <a:ext cx="10515600" cy="4789311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937963B-53A4-4E8F-9EC5-9950115E7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059" y="1302583"/>
            <a:ext cx="9747881" cy="524764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775A7BB-064E-418F-9E23-E82F3BEAC162}"/>
              </a:ext>
            </a:extLst>
          </p:cNvPr>
          <p:cNvSpPr txBox="1"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Zdroj dat: </a:t>
            </a:r>
            <a:r>
              <a:rPr lang="cs-CZ" sz="1400" dirty="0" err="1"/>
              <a:t>Resler</a:t>
            </a:r>
            <a:r>
              <a:rPr lang="cs-CZ" sz="1400" dirty="0"/>
              <a:t> a kol. 2021 (https://doi.org/10.5194/gmd-14-4797-2021)</a:t>
            </a:r>
          </a:p>
        </p:txBody>
      </p:sp>
    </p:spTree>
    <p:extLst>
      <p:ext uri="{BB962C8B-B14F-4D97-AF65-F5344CB8AC3E}">
        <p14:creationId xmlns:p14="http://schemas.microsoft.com/office/powerpoint/2010/main" val="606288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AF8E2C6-D77B-4940-A77D-38463978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Validace podobných typů povrchů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5C7AA4-F9A3-4CF5-B57E-170CF4D7D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Různé vlastnosti trávníků (závlaha, vazba na podloží atd.)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C1DBC953-E8C3-4E54-BFF0-1A27F10D8164}"/>
              </a:ext>
            </a:extLst>
          </p:cNvPr>
          <p:cNvGrpSpPr>
            <a:grpSpLocks noChangeAspect="1"/>
          </p:cNvGrpSpPr>
          <p:nvPr/>
        </p:nvGrpSpPr>
        <p:grpSpPr>
          <a:xfrm>
            <a:off x="84072" y="3849192"/>
            <a:ext cx="12023854" cy="2716905"/>
            <a:chOff x="1390345" y="4294411"/>
            <a:chExt cx="11493754" cy="2601688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BF74E0A4-9002-46E5-923E-F7F210863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74963" y="4294411"/>
              <a:ext cx="3816298" cy="2601688"/>
            </a:xfrm>
            <a:prstGeom prst="rect">
              <a:avLst/>
            </a:prstGeom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F70900AB-3A2B-4F02-9CBD-182665F58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0345" y="4294411"/>
              <a:ext cx="3784618" cy="2601687"/>
            </a:xfrm>
            <a:prstGeom prst="rect">
              <a:avLst/>
            </a:prstGeom>
          </p:spPr>
        </p:pic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51F56193-3D0D-4F58-9FB5-037781F56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91261" y="4294411"/>
              <a:ext cx="3892838" cy="2601687"/>
            </a:xfrm>
            <a:prstGeom prst="rect">
              <a:avLst/>
            </a:prstGeom>
          </p:spPr>
        </p:pic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CA6698C-C484-4DEB-945E-EE2F9B640CA8}"/>
              </a:ext>
            </a:extLst>
          </p:cNvPr>
          <p:cNvSpPr txBox="1"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Zdroj dat: </a:t>
            </a:r>
            <a:r>
              <a:rPr lang="cs-CZ" sz="1400" dirty="0" err="1"/>
              <a:t>Resler</a:t>
            </a:r>
            <a:r>
              <a:rPr lang="cs-CZ" sz="1400" dirty="0"/>
              <a:t> a kol. 2021 (https://doi.org/10.5194/gmd-14-4797-2021)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5FDFB3C-4C59-4F9B-ACF2-513651DDD034}"/>
              </a:ext>
            </a:extLst>
          </p:cNvPr>
          <p:cNvSpPr txBox="1"/>
          <p:nvPr/>
        </p:nvSpPr>
        <p:spPr>
          <a:xfrm>
            <a:off x="956540" y="5574013"/>
            <a:ext cx="1935017" cy="5232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FF"/>
                </a:solidFill>
              </a:rPr>
              <a:t>max. ±35 °C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6175AB2-C5A4-4B5F-892C-17355A745115}"/>
              </a:ext>
            </a:extLst>
          </p:cNvPr>
          <p:cNvSpPr txBox="1"/>
          <p:nvPr/>
        </p:nvSpPr>
        <p:spPr>
          <a:xfrm>
            <a:off x="5074380" y="5574013"/>
            <a:ext cx="1935017" cy="5232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FF"/>
                </a:solidFill>
              </a:rPr>
              <a:t>max. ±53 °C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51167BC5-174A-4006-A3DF-C21F33DE1ECD}"/>
              </a:ext>
            </a:extLst>
          </p:cNvPr>
          <p:cNvSpPr txBox="1"/>
          <p:nvPr/>
        </p:nvSpPr>
        <p:spPr>
          <a:xfrm>
            <a:off x="8751517" y="5576959"/>
            <a:ext cx="1935017" cy="5232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FF"/>
                </a:solidFill>
              </a:rPr>
              <a:t>max. ±48 °C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C8D1C47B-6E83-4D94-AF1C-5AD56B0C7FCA}"/>
              </a:ext>
            </a:extLst>
          </p:cNvPr>
          <p:cNvGrpSpPr>
            <a:grpSpLocks noChangeAspect="1"/>
          </p:cNvGrpSpPr>
          <p:nvPr/>
        </p:nvGrpSpPr>
        <p:grpSpPr>
          <a:xfrm>
            <a:off x="84071" y="2352627"/>
            <a:ext cx="12023855" cy="1495223"/>
            <a:chOff x="84072" y="2448065"/>
            <a:chExt cx="11135882" cy="1386000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2336B1C4-0BB2-4BE6-BDDF-8A513745C4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1292" t="44355" r="15982" b="24722"/>
            <a:stretch/>
          </p:blipFill>
          <p:spPr>
            <a:xfrm>
              <a:off x="9353349" y="2448065"/>
              <a:ext cx="1866605" cy="1386000"/>
            </a:xfrm>
            <a:prstGeom prst="rect">
              <a:avLst/>
            </a:prstGeom>
          </p:spPr>
        </p:pic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76598053-336B-4DEF-A0ED-71CB1365BC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581" t="44395" r="61649" b="24721"/>
            <a:stretch/>
          </p:blipFill>
          <p:spPr>
            <a:xfrm>
              <a:off x="1924048" y="2448307"/>
              <a:ext cx="1872270" cy="1385758"/>
            </a:xfrm>
            <a:prstGeom prst="rect">
              <a:avLst/>
            </a:prstGeom>
          </p:spPr>
        </p:pic>
        <p:pic>
          <p:nvPicPr>
            <p:cNvPr id="18" name="Obrázek 17">
              <a:extLst>
                <a:ext uri="{FF2B5EF4-FFF2-40B4-BE49-F238E27FC236}">
                  <a16:creationId xmlns:a16="http://schemas.microsoft.com/office/drawing/2014/main" id="{EA268818-1D31-4ECB-B759-3340A53870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582" t="12859" r="61685" b="55979"/>
            <a:stretch/>
          </p:blipFill>
          <p:spPr>
            <a:xfrm>
              <a:off x="84072" y="2448307"/>
              <a:ext cx="1852588" cy="1385758"/>
            </a:xfrm>
            <a:prstGeom prst="rect">
              <a:avLst/>
            </a:prstGeom>
          </p:spPr>
        </p:pic>
        <p:pic>
          <p:nvPicPr>
            <p:cNvPr id="19" name="Obrázek 18">
              <a:extLst>
                <a:ext uri="{FF2B5EF4-FFF2-40B4-BE49-F238E27FC236}">
                  <a16:creationId xmlns:a16="http://schemas.microsoft.com/office/drawing/2014/main" id="{57180F46-6E1F-442F-9266-599577FA2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1292" t="12859" r="15982" b="56218"/>
            <a:stretch/>
          </p:blipFill>
          <p:spPr>
            <a:xfrm>
              <a:off x="7486743" y="2448065"/>
              <a:ext cx="1866606" cy="1386000"/>
            </a:xfrm>
            <a:prstGeom prst="rect">
              <a:avLst/>
            </a:prstGeom>
          </p:spPr>
        </p:pic>
        <p:pic>
          <p:nvPicPr>
            <p:cNvPr id="20" name="Obrázek 19">
              <a:extLst>
                <a:ext uri="{FF2B5EF4-FFF2-40B4-BE49-F238E27FC236}">
                  <a16:creationId xmlns:a16="http://schemas.microsoft.com/office/drawing/2014/main" id="{2CCF35A8-B0AA-49E3-95B6-A50762294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8382" t="44086" r="38892" b="24721"/>
            <a:stretch/>
          </p:blipFill>
          <p:spPr>
            <a:xfrm>
              <a:off x="5636294" y="2448065"/>
              <a:ext cx="1850449" cy="1386000"/>
            </a:xfrm>
            <a:prstGeom prst="rect">
              <a:avLst/>
            </a:prstGeom>
          </p:spPr>
        </p:pic>
        <p:pic>
          <p:nvPicPr>
            <p:cNvPr id="21" name="Obrázek 20">
              <a:extLst>
                <a:ext uri="{FF2B5EF4-FFF2-40B4-BE49-F238E27FC236}">
                  <a16:creationId xmlns:a16="http://schemas.microsoft.com/office/drawing/2014/main" id="{73CDF110-9940-4B75-9B37-56A429451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8414" t="12859" r="38860" b="55857"/>
            <a:stretch/>
          </p:blipFill>
          <p:spPr>
            <a:xfrm>
              <a:off x="3791246" y="2448065"/>
              <a:ext cx="1845048" cy="13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6479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AF8E2C6-D77B-4940-A77D-38463978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Validace vertikálních povrchů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2C77A8B-05C1-4D87-AB5B-370236D0A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4199"/>
            <a:ext cx="10515600" cy="4789311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90400224-7B8D-4355-8B10-7F3128E3A4AB}"/>
              </a:ext>
            </a:extLst>
          </p:cNvPr>
          <p:cNvGrpSpPr>
            <a:grpSpLocks noChangeAspect="1"/>
          </p:cNvGrpSpPr>
          <p:nvPr/>
        </p:nvGrpSpPr>
        <p:grpSpPr>
          <a:xfrm>
            <a:off x="130229" y="1744649"/>
            <a:ext cx="11931542" cy="4789311"/>
            <a:chOff x="838200" y="1824972"/>
            <a:chExt cx="11629082" cy="4667904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C8A5E40D-A495-48F6-A0EA-7A1C454FF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1825178"/>
              <a:ext cx="3911370" cy="1835881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0F52BD80-6EC9-4A55-9C0B-AA3731B9B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3661059"/>
              <a:ext cx="3911370" cy="2831816"/>
            </a:xfrm>
            <a:prstGeom prst="rect">
              <a:avLst/>
            </a:prstGeom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6E54B444-61B0-431E-BDDB-BAB64D4F8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9570" y="3661059"/>
              <a:ext cx="3826991" cy="2831816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1298701E-BACD-42CC-AF18-8BC286D48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49570" y="1824972"/>
              <a:ext cx="3826991" cy="1836087"/>
            </a:xfrm>
            <a:prstGeom prst="rect">
              <a:avLst/>
            </a:prstGeom>
          </p:spPr>
        </p:pic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0725F8B1-2A78-4807-9843-73980EB15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83629" y="1824972"/>
              <a:ext cx="3883653" cy="1836087"/>
            </a:xfrm>
            <a:prstGeom prst="rect">
              <a:avLst/>
            </a:prstGeom>
          </p:spPr>
        </p:pic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BA1C3F89-1F2D-4F50-AB99-C7571E9C3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76561" y="3661060"/>
              <a:ext cx="3890721" cy="2831816"/>
            </a:xfrm>
            <a:prstGeom prst="rect">
              <a:avLst/>
            </a:prstGeom>
          </p:spPr>
        </p:pic>
      </p:grp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B235CD5-2E00-4512-8B79-10D198829C47}"/>
              </a:ext>
            </a:extLst>
          </p:cNvPr>
          <p:cNvSpPr txBox="1"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Zdroj dat: </a:t>
            </a:r>
            <a:r>
              <a:rPr lang="cs-CZ" sz="1400" dirty="0" err="1"/>
              <a:t>Resler</a:t>
            </a:r>
            <a:r>
              <a:rPr lang="cs-CZ" sz="1400" dirty="0"/>
              <a:t> a kol. 2021 (https://doi.org/10.5194/gmd-14-4797-2021)</a:t>
            </a:r>
          </a:p>
        </p:txBody>
      </p:sp>
    </p:spTree>
    <p:extLst>
      <p:ext uri="{BB962C8B-B14F-4D97-AF65-F5344CB8AC3E}">
        <p14:creationId xmlns:p14="http://schemas.microsoft.com/office/powerpoint/2010/main" val="1940689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AF8E2C6-D77B-4940-A77D-384639781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740"/>
            <a:ext cx="10515600" cy="1610520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0070C0"/>
                </a:solidFill>
              </a:rPr>
              <a:t>Jsou-li výsledky relevantní, můžeme „modelovat“</a:t>
            </a:r>
            <a:br>
              <a:rPr lang="cs-CZ" sz="4000" dirty="0">
                <a:solidFill>
                  <a:srgbClr val="0070C0"/>
                </a:solidFill>
              </a:rPr>
            </a:br>
            <a:r>
              <a:rPr lang="cs-CZ" sz="4000" dirty="0">
                <a:solidFill>
                  <a:srgbClr val="0070C0"/>
                </a:solidFill>
              </a:rPr>
              <a:t>(příklady z Prahy-Holešovic)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17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AF8E2C6-D77B-4940-A77D-38463978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Zpracovávané proměnné (nejčastější)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2C77A8B-05C1-4D87-AB5B-370236D0A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4199"/>
            <a:ext cx="10515600" cy="4789311"/>
          </a:xfrm>
        </p:spPr>
        <p:txBody>
          <a:bodyPr>
            <a:normAutofit/>
          </a:bodyPr>
          <a:lstStyle/>
          <a:p>
            <a:r>
              <a:rPr lang="cs-CZ" dirty="0"/>
              <a:t>2D</a:t>
            </a:r>
          </a:p>
          <a:p>
            <a:pPr lvl="1"/>
            <a:r>
              <a:rPr lang="cs-CZ" dirty="0"/>
              <a:t>Střední radiační teplota (MRT), krátkovlnné a dlouhovlnné složky záření, energetická bilance a její složky, biometeorologické indexy (PT, PET, UTCI), T</a:t>
            </a:r>
            <a:r>
              <a:rPr lang="cs-CZ" baseline="-25000" dirty="0"/>
              <a:t>2m</a:t>
            </a:r>
            <a:r>
              <a:rPr lang="cs-CZ" dirty="0"/>
              <a:t>, rychlost větru (10 m), povrchová teplota atd.</a:t>
            </a:r>
          </a:p>
          <a:p>
            <a:r>
              <a:rPr lang="cs-CZ" dirty="0"/>
              <a:t>3D</a:t>
            </a:r>
          </a:p>
          <a:p>
            <a:pPr lvl="1"/>
            <a:r>
              <a:rPr lang="cs-CZ" dirty="0"/>
              <a:t>Složky proudění (u, v, w)</a:t>
            </a:r>
          </a:p>
          <a:p>
            <a:pPr lvl="1"/>
            <a:r>
              <a:rPr lang="cs-CZ" dirty="0"/>
              <a:t>Znečištění ovzduší (NO, NO</a:t>
            </a:r>
            <a:r>
              <a:rPr lang="cs-CZ" baseline="-25000" dirty="0"/>
              <a:t>2</a:t>
            </a:r>
            <a:r>
              <a:rPr lang="cs-CZ" dirty="0"/>
              <a:t>, O</a:t>
            </a:r>
            <a:r>
              <a:rPr lang="cs-CZ" baseline="-25000" dirty="0"/>
              <a:t>3</a:t>
            </a:r>
            <a:r>
              <a:rPr lang="cs-CZ" dirty="0"/>
              <a:t>, PM</a:t>
            </a:r>
            <a:r>
              <a:rPr lang="cs-CZ" baseline="-25000" dirty="0"/>
              <a:t>2.5</a:t>
            </a:r>
            <a:r>
              <a:rPr lang="cs-CZ" dirty="0"/>
              <a:t>, PM</a:t>
            </a:r>
            <a:r>
              <a:rPr lang="cs-CZ" baseline="-25000" dirty="0"/>
              <a:t>10 </a:t>
            </a:r>
            <a:r>
              <a:rPr lang="cs-CZ" dirty="0"/>
              <a:t>a další)</a:t>
            </a:r>
          </a:p>
          <a:p>
            <a:pPr lvl="1"/>
            <a:r>
              <a:rPr lang="cs-CZ" dirty="0"/>
              <a:t>Tlak vzduchu, kinetická teplota atd.</a:t>
            </a:r>
          </a:p>
          <a:p>
            <a:r>
              <a:rPr lang="cs-CZ" dirty="0"/>
              <a:t>3D povrchy (stěny budov)</a:t>
            </a:r>
          </a:p>
          <a:p>
            <a:pPr lvl="1"/>
            <a:r>
              <a:rPr lang="cs-CZ" dirty="0"/>
              <a:t>Povrchová teplota</a:t>
            </a:r>
          </a:p>
        </p:txBody>
      </p:sp>
    </p:spTree>
    <p:extLst>
      <p:ext uri="{BB962C8B-B14F-4D97-AF65-F5344CB8AC3E}">
        <p14:creationId xmlns:p14="http://schemas.microsoft.com/office/powerpoint/2010/main" val="155679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AF8E2C6-D77B-4940-A77D-38463978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Vysoce reflexní povrchy a povrchová teplota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ED85CB1-5E22-45FD-ABF4-ABBE5ADEC54C}"/>
              </a:ext>
            </a:extLst>
          </p:cNvPr>
          <p:cNvSpPr txBox="1"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Zdroj dat: </a:t>
            </a:r>
            <a:r>
              <a:rPr lang="cs-CZ" sz="1400" dirty="0" err="1"/>
              <a:t>Belda</a:t>
            </a:r>
            <a:r>
              <a:rPr lang="cs-CZ" sz="1400" dirty="0"/>
              <a:t> a kol. 2021 (https://doi.org/10.5194/gmd-14-4443-2021)</a:t>
            </a:r>
          </a:p>
        </p:txBody>
      </p:sp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0E23E0BB-D1FA-41A2-BED0-5EE803920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2" y="1577976"/>
            <a:ext cx="5944484" cy="4176000"/>
          </a:xfr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8F73C62-502B-4BEF-A97B-9FC9FBC06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283" y="1577976"/>
            <a:ext cx="5944485" cy="4176000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F7BD1616-B514-4420-99ED-AE1D158AE9FD}"/>
              </a:ext>
            </a:extLst>
          </p:cNvPr>
          <p:cNvSpPr txBox="1"/>
          <p:nvPr/>
        </p:nvSpPr>
        <p:spPr>
          <a:xfrm>
            <a:off x="2082752" y="2025270"/>
            <a:ext cx="1991443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FF"/>
                </a:solidFill>
              </a:rPr>
              <a:t>∆LST ≈ -0.48°C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9CF0423-E6CC-42B0-9F5C-773A5D9AA054}"/>
              </a:ext>
            </a:extLst>
          </p:cNvPr>
          <p:cNvSpPr txBox="1"/>
          <p:nvPr/>
        </p:nvSpPr>
        <p:spPr>
          <a:xfrm>
            <a:off x="8088148" y="2025270"/>
            <a:ext cx="2050754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FF"/>
                </a:solidFill>
              </a:rPr>
              <a:t>∆LST ≈ +0.40°C</a:t>
            </a:r>
          </a:p>
        </p:txBody>
      </p:sp>
    </p:spTree>
    <p:extLst>
      <p:ext uri="{BB962C8B-B14F-4D97-AF65-F5344CB8AC3E}">
        <p14:creationId xmlns:p14="http://schemas.microsoft.com/office/powerpoint/2010/main" val="4077934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AF8E2C6-D77B-4940-A77D-38463978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Vysoce reflexní povrchy a teplota vzduchu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ED85CB1-5E22-45FD-ABF4-ABBE5ADEC54C}"/>
              </a:ext>
            </a:extLst>
          </p:cNvPr>
          <p:cNvSpPr txBox="1"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Zdroj dat: </a:t>
            </a:r>
            <a:r>
              <a:rPr lang="cs-CZ" sz="1400" dirty="0" err="1"/>
              <a:t>Belda</a:t>
            </a:r>
            <a:r>
              <a:rPr lang="cs-CZ" sz="1400" dirty="0"/>
              <a:t> a kol. 2021 (https://doi.org/10.5194/gmd-14-4443-2021)</a:t>
            </a:r>
          </a:p>
        </p:txBody>
      </p:sp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6D1CB91C-7A0D-4105-85BB-D095EE29F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" name="Zástupný obsah 13">
            <a:extLst>
              <a:ext uri="{FF2B5EF4-FFF2-40B4-BE49-F238E27FC236}">
                <a16:creationId xmlns:a16="http://schemas.microsoft.com/office/drawing/2014/main" id="{86AE9EFB-2170-431C-B912-FC18C710B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32" y="1577976"/>
            <a:ext cx="5944483" cy="41760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FAEED7C-5145-4780-8559-C82BD3A0F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284" y="1577976"/>
            <a:ext cx="5944483" cy="4176000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8EFDD6E1-4E6B-4FA0-ADCF-E0E267E30D5A}"/>
              </a:ext>
            </a:extLst>
          </p:cNvPr>
          <p:cNvSpPr txBox="1"/>
          <p:nvPr/>
        </p:nvSpPr>
        <p:spPr>
          <a:xfrm>
            <a:off x="2083649" y="2025269"/>
            <a:ext cx="1989647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FF"/>
                </a:solidFill>
              </a:rPr>
              <a:t>∆T</a:t>
            </a:r>
            <a:r>
              <a:rPr lang="cs-CZ" sz="2400" b="1" baseline="-25000" dirty="0">
                <a:solidFill>
                  <a:srgbClr val="FF00FF"/>
                </a:solidFill>
              </a:rPr>
              <a:t>2m</a:t>
            </a:r>
            <a:r>
              <a:rPr lang="cs-CZ" sz="2400" b="1" dirty="0">
                <a:solidFill>
                  <a:srgbClr val="FF00FF"/>
                </a:solidFill>
              </a:rPr>
              <a:t> ≈ -0.11°C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E93EA4A-3A47-474D-880F-181FE7F84FE3}"/>
              </a:ext>
            </a:extLst>
          </p:cNvPr>
          <p:cNvSpPr txBox="1"/>
          <p:nvPr/>
        </p:nvSpPr>
        <p:spPr>
          <a:xfrm>
            <a:off x="8089045" y="2025270"/>
            <a:ext cx="2048959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FF"/>
                </a:solidFill>
              </a:rPr>
              <a:t>∆T</a:t>
            </a:r>
            <a:r>
              <a:rPr lang="cs-CZ" sz="2400" b="1" baseline="-25000" dirty="0">
                <a:solidFill>
                  <a:srgbClr val="FF00FF"/>
                </a:solidFill>
              </a:rPr>
              <a:t>2m</a:t>
            </a:r>
            <a:r>
              <a:rPr lang="cs-CZ" sz="2400" b="1" dirty="0">
                <a:solidFill>
                  <a:srgbClr val="FF00FF"/>
                </a:solidFill>
              </a:rPr>
              <a:t> ≈ +0.10°C</a:t>
            </a:r>
          </a:p>
        </p:txBody>
      </p:sp>
    </p:spTree>
    <p:extLst>
      <p:ext uri="{BB962C8B-B14F-4D97-AF65-F5344CB8AC3E}">
        <p14:creationId xmlns:p14="http://schemas.microsoft.com/office/powerpoint/2010/main" val="3369978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AF8E2C6-D77B-4940-A77D-38463978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Vysoce reflexní povrchy a pocitová teplota (PET)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ED85CB1-5E22-45FD-ABF4-ABBE5ADEC54C}"/>
              </a:ext>
            </a:extLst>
          </p:cNvPr>
          <p:cNvSpPr txBox="1"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Zdroj dat: </a:t>
            </a:r>
            <a:r>
              <a:rPr lang="cs-CZ" sz="1400" dirty="0" err="1"/>
              <a:t>Belda</a:t>
            </a:r>
            <a:r>
              <a:rPr lang="cs-CZ" sz="1400" dirty="0"/>
              <a:t> a kol. 2021 (https://doi.org/10.5194/gmd-14-4443-2021)</a:t>
            </a:r>
          </a:p>
        </p:txBody>
      </p:sp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6D1CB91C-7A0D-4105-85BB-D095EE29F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" name="Zástupný obsah 13">
            <a:extLst>
              <a:ext uri="{FF2B5EF4-FFF2-40B4-BE49-F238E27FC236}">
                <a16:creationId xmlns:a16="http://schemas.microsoft.com/office/drawing/2014/main" id="{86AE9EFB-2170-431C-B912-FC18C710B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32" y="1577976"/>
            <a:ext cx="5944483" cy="417599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FAEED7C-5145-4780-8559-C82BD3A0F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284" y="1577976"/>
            <a:ext cx="5944483" cy="4175999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8EFDD6E1-4E6B-4FA0-ADCF-E0E267E30D5A}"/>
              </a:ext>
            </a:extLst>
          </p:cNvPr>
          <p:cNvSpPr txBox="1"/>
          <p:nvPr/>
        </p:nvSpPr>
        <p:spPr>
          <a:xfrm>
            <a:off x="2032353" y="2025271"/>
            <a:ext cx="2092239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FF"/>
                </a:solidFill>
              </a:rPr>
              <a:t>∆PET ≈ +0.23°C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E93EA4A-3A47-474D-880F-181FE7F84FE3}"/>
              </a:ext>
            </a:extLst>
          </p:cNvPr>
          <p:cNvSpPr txBox="1"/>
          <p:nvPr/>
        </p:nvSpPr>
        <p:spPr>
          <a:xfrm>
            <a:off x="8097060" y="2025271"/>
            <a:ext cx="2032929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FF"/>
                </a:solidFill>
              </a:rPr>
              <a:t>∆PET ≈ -0.21°C</a:t>
            </a:r>
          </a:p>
        </p:txBody>
      </p:sp>
    </p:spTree>
    <p:extLst>
      <p:ext uri="{BB962C8B-B14F-4D97-AF65-F5344CB8AC3E}">
        <p14:creationId xmlns:p14="http://schemas.microsoft.com/office/powerpoint/2010/main" val="1957161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AF8E2C6-D77B-4940-A77D-38463978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Šedé / zelené město a povrchová teplota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ED85CB1-5E22-45FD-ABF4-ABBE5ADEC54C}"/>
              </a:ext>
            </a:extLst>
          </p:cNvPr>
          <p:cNvSpPr txBox="1"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Zdroj dat: </a:t>
            </a:r>
            <a:r>
              <a:rPr lang="cs-CZ" sz="1400" dirty="0" err="1"/>
              <a:t>Belda</a:t>
            </a:r>
            <a:r>
              <a:rPr lang="cs-CZ" sz="1400" dirty="0"/>
              <a:t> a kol. 2021 (https://doi.org/10.5194/gmd-14-4443-2021)</a:t>
            </a:r>
          </a:p>
        </p:txBody>
      </p:sp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0E23E0BB-D1FA-41A2-BED0-5EE803920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32" y="1577976"/>
            <a:ext cx="5944483" cy="4176000"/>
          </a:xfr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8F73C62-502B-4BEF-A97B-9FC9FBC06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284" y="1577976"/>
            <a:ext cx="5944483" cy="4176000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F7BD1616-B514-4420-99ED-AE1D158AE9FD}"/>
              </a:ext>
            </a:extLst>
          </p:cNvPr>
          <p:cNvSpPr txBox="1"/>
          <p:nvPr/>
        </p:nvSpPr>
        <p:spPr>
          <a:xfrm>
            <a:off x="2053096" y="2025269"/>
            <a:ext cx="2050754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FF"/>
                </a:solidFill>
              </a:rPr>
              <a:t>∆LST ≈ +1.55°C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9CF0423-E6CC-42B0-9F5C-773A5D9AA054}"/>
              </a:ext>
            </a:extLst>
          </p:cNvPr>
          <p:cNvSpPr txBox="1"/>
          <p:nvPr/>
        </p:nvSpPr>
        <p:spPr>
          <a:xfrm>
            <a:off x="8088148" y="2025270"/>
            <a:ext cx="1991443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FF"/>
                </a:solidFill>
              </a:rPr>
              <a:t>∆LST ≈ -2.19°C</a:t>
            </a:r>
          </a:p>
        </p:txBody>
      </p:sp>
    </p:spTree>
    <p:extLst>
      <p:ext uri="{BB962C8B-B14F-4D97-AF65-F5344CB8AC3E}">
        <p14:creationId xmlns:p14="http://schemas.microsoft.com/office/powerpoint/2010/main" val="2828359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AF8E2C6-D77B-4940-A77D-38463978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Související projekty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2C77A8B-05C1-4D87-AB5B-370236D0A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4199"/>
            <a:ext cx="10515600" cy="4789311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 err="1"/>
              <a:t>UrbiPragensi</a:t>
            </a:r>
            <a:r>
              <a:rPr lang="cs-CZ" dirty="0"/>
              <a:t> – Urbanizace předpovědi počasí, kvality ovzduší a klimatických scénářů pro Prahu (Projekt OP PPR CZ.07.1.02/0.0/0.0/16_040/0000383)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TURBAN – Modelování kvality ovzduší a tepelného komfortu s rozlišenou turbulencí v městském prostředí (Projekt TAČR Kappa TO01000219)</a:t>
            </a:r>
          </a:p>
          <a:p>
            <a:pPr marL="514350" indent="-514350">
              <a:buFont typeface="+mj-lt"/>
              <a:buAutoNum type="arabicPeriod"/>
            </a:pPr>
            <a:r>
              <a:rPr lang="cs-CZ" i="1" dirty="0"/>
              <a:t>Sekundární menší projekty řešící dílčí úlohy:</a:t>
            </a:r>
          </a:p>
          <a:p>
            <a:pPr lvl="1"/>
            <a:r>
              <a:rPr lang="cs-CZ" i="1" dirty="0"/>
              <a:t>Národní centrum kompetence: Kybernetika a umělá inteligence, Umělá inteligence pro chytrá města a regiony (Projekt TAČR TN01000024)</a:t>
            </a:r>
          </a:p>
          <a:p>
            <a:pPr lvl="1"/>
            <a:r>
              <a:rPr lang="cs-CZ" i="1" dirty="0"/>
              <a:t>Strategie AV21: Město jako laboratoř změny; Stavby, kulturní dědictví a prostředí pro bezpečný a hodnotný život</a:t>
            </a:r>
          </a:p>
          <a:p>
            <a:pPr lvl="1"/>
            <a:r>
              <a:rPr lang="cs-CZ" i="1" dirty="0"/>
              <a:t>Strategie AV21: Efektivní využití obnovitelných zdrojů energie a inteligentní přenos energie; Energetické interakce budov a venkovního městského prostředí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0011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AF8E2C6-D77B-4940-A77D-38463978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Šedé / zelené město a teplota vzduchu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ED85CB1-5E22-45FD-ABF4-ABBE5ADEC54C}"/>
              </a:ext>
            </a:extLst>
          </p:cNvPr>
          <p:cNvSpPr txBox="1"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Zdroj dat: </a:t>
            </a:r>
            <a:r>
              <a:rPr lang="cs-CZ" sz="1400" dirty="0" err="1"/>
              <a:t>Belda</a:t>
            </a:r>
            <a:r>
              <a:rPr lang="cs-CZ" sz="1400" dirty="0"/>
              <a:t> a kol. 2021 (https://doi.org/10.5194/gmd-14-4443-2021)</a:t>
            </a:r>
          </a:p>
        </p:txBody>
      </p:sp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6D1CB91C-7A0D-4105-85BB-D095EE29F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" name="Zástupný obsah 13">
            <a:extLst>
              <a:ext uri="{FF2B5EF4-FFF2-40B4-BE49-F238E27FC236}">
                <a16:creationId xmlns:a16="http://schemas.microsoft.com/office/drawing/2014/main" id="{86AE9EFB-2170-431C-B912-FC18C710B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32" y="1577976"/>
            <a:ext cx="5944483" cy="417599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FAEED7C-5145-4780-8559-C82BD3A0F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284" y="1577976"/>
            <a:ext cx="5944483" cy="4175999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8EFDD6E1-4E6B-4FA0-ADCF-E0E267E30D5A}"/>
              </a:ext>
            </a:extLst>
          </p:cNvPr>
          <p:cNvSpPr txBox="1"/>
          <p:nvPr/>
        </p:nvSpPr>
        <p:spPr>
          <a:xfrm>
            <a:off x="2053993" y="2025269"/>
            <a:ext cx="2048959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FF"/>
                </a:solidFill>
              </a:rPr>
              <a:t>∆T</a:t>
            </a:r>
            <a:r>
              <a:rPr lang="cs-CZ" sz="2400" b="1" baseline="-25000" dirty="0">
                <a:solidFill>
                  <a:srgbClr val="FF00FF"/>
                </a:solidFill>
              </a:rPr>
              <a:t>2m</a:t>
            </a:r>
            <a:r>
              <a:rPr lang="cs-CZ" sz="2400" b="1" dirty="0">
                <a:solidFill>
                  <a:srgbClr val="FF00FF"/>
                </a:solidFill>
              </a:rPr>
              <a:t> ≈ +0.16°C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E93EA4A-3A47-474D-880F-181FE7F84FE3}"/>
              </a:ext>
            </a:extLst>
          </p:cNvPr>
          <p:cNvSpPr txBox="1"/>
          <p:nvPr/>
        </p:nvSpPr>
        <p:spPr>
          <a:xfrm>
            <a:off x="8089048" y="2025269"/>
            <a:ext cx="1989647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FF"/>
                </a:solidFill>
              </a:rPr>
              <a:t>∆T</a:t>
            </a:r>
            <a:r>
              <a:rPr lang="cs-CZ" sz="2400" b="1" baseline="-25000" dirty="0">
                <a:solidFill>
                  <a:srgbClr val="FF00FF"/>
                </a:solidFill>
              </a:rPr>
              <a:t>2m</a:t>
            </a:r>
            <a:r>
              <a:rPr lang="cs-CZ" sz="2400" b="1" dirty="0">
                <a:solidFill>
                  <a:srgbClr val="FF00FF"/>
                </a:solidFill>
              </a:rPr>
              <a:t> ≈ -0.25°C</a:t>
            </a:r>
          </a:p>
        </p:txBody>
      </p:sp>
    </p:spTree>
    <p:extLst>
      <p:ext uri="{BB962C8B-B14F-4D97-AF65-F5344CB8AC3E}">
        <p14:creationId xmlns:p14="http://schemas.microsoft.com/office/powerpoint/2010/main" val="3888895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AF8E2C6-D77B-4940-A77D-38463978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Šedé / zelené město a pocitová teplota (PET)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ED85CB1-5E22-45FD-ABF4-ABBE5ADEC54C}"/>
              </a:ext>
            </a:extLst>
          </p:cNvPr>
          <p:cNvSpPr txBox="1"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Zdroj dat: </a:t>
            </a:r>
            <a:r>
              <a:rPr lang="cs-CZ" sz="1400" dirty="0" err="1"/>
              <a:t>Belda</a:t>
            </a:r>
            <a:r>
              <a:rPr lang="cs-CZ" sz="1400" dirty="0"/>
              <a:t> a kol. 2021 (https://doi.org/10.5194/gmd-14-4443-2021)</a:t>
            </a:r>
          </a:p>
        </p:txBody>
      </p:sp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6D1CB91C-7A0D-4105-85BB-D095EE29F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" name="Zástupný obsah 13">
            <a:extLst>
              <a:ext uri="{FF2B5EF4-FFF2-40B4-BE49-F238E27FC236}">
                <a16:creationId xmlns:a16="http://schemas.microsoft.com/office/drawing/2014/main" id="{86AE9EFB-2170-431C-B912-FC18C710B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32" y="1577976"/>
            <a:ext cx="5944482" cy="417599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FAEED7C-5145-4780-8559-C82BD3A0F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284" y="1577976"/>
            <a:ext cx="5944482" cy="4175999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8EFDD6E1-4E6B-4FA0-ADCF-E0E267E30D5A}"/>
              </a:ext>
            </a:extLst>
          </p:cNvPr>
          <p:cNvSpPr txBox="1"/>
          <p:nvPr/>
        </p:nvSpPr>
        <p:spPr>
          <a:xfrm>
            <a:off x="2032353" y="2025271"/>
            <a:ext cx="2092239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FF"/>
                </a:solidFill>
              </a:rPr>
              <a:t>∆PET ≈ +1.37°C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E93EA4A-3A47-474D-880F-181FE7F84FE3}"/>
              </a:ext>
            </a:extLst>
          </p:cNvPr>
          <p:cNvSpPr txBox="1"/>
          <p:nvPr/>
        </p:nvSpPr>
        <p:spPr>
          <a:xfrm>
            <a:off x="8097060" y="2025271"/>
            <a:ext cx="2032929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FF"/>
                </a:solidFill>
              </a:rPr>
              <a:t>∆PET ≈ -1.72°C</a:t>
            </a:r>
          </a:p>
        </p:txBody>
      </p:sp>
    </p:spTree>
    <p:extLst>
      <p:ext uri="{BB962C8B-B14F-4D97-AF65-F5344CB8AC3E}">
        <p14:creationId xmlns:p14="http://schemas.microsoft.com/office/powerpoint/2010/main" val="559284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AF8E2C6-D77B-4940-A77D-38463978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Šedé / zelené město a PM</a:t>
            </a:r>
            <a:r>
              <a:rPr lang="cs-CZ" sz="4000" baseline="-25000" dirty="0">
                <a:solidFill>
                  <a:srgbClr val="0070C0"/>
                </a:solidFill>
              </a:rPr>
              <a:t>2.5</a:t>
            </a:r>
            <a:endParaRPr lang="en-US" sz="4000" baseline="-25000" dirty="0">
              <a:solidFill>
                <a:srgbClr val="0070C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ED85CB1-5E22-45FD-ABF4-ABBE5ADEC54C}"/>
              </a:ext>
            </a:extLst>
          </p:cNvPr>
          <p:cNvSpPr txBox="1"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Zdroj dat: </a:t>
            </a:r>
            <a:r>
              <a:rPr lang="cs-CZ" sz="1400" dirty="0" err="1"/>
              <a:t>Belda</a:t>
            </a:r>
            <a:r>
              <a:rPr lang="cs-CZ" sz="1400" dirty="0"/>
              <a:t> a kol. 2021 (https://doi.org/10.5194/gmd-14-4443-2021)</a:t>
            </a:r>
          </a:p>
        </p:txBody>
      </p:sp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6D1CB91C-7A0D-4105-85BB-D095EE29F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" name="Zástupný obsah 13">
            <a:extLst>
              <a:ext uri="{FF2B5EF4-FFF2-40B4-BE49-F238E27FC236}">
                <a16:creationId xmlns:a16="http://schemas.microsoft.com/office/drawing/2014/main" id="{86AE9EFB-2170-431C-B912-FC18C710B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32" y="1577976"/>
            <a:ext cx="5944482" cy="417599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FAEED7C-5145-4780-8559-C82BD3A0F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284" y="1577976"/>
            <a:ext cx="5944482" cy="4175998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8EFDD6E1-4E6B-4FA0-ADCF-E0E267E30D5A}"/>
              </a:ext>
            </a:extLst>
          </p:cNvPr>
          <p:cNvSpPr txBox="1"/>
          <p:nvPr/>
        </p:nvSpPr>
        <p:spPr>
          <a:xfrm>
            <a:off x="1679692" y="2025272"/>
            <a:ext cx="2797561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FF"/>
                </a:solidFill>
              </a:rPr>
              <a:t>∆PM</a:t>
            </a:r>
            <a:r>
              <a:rPr lang="cs-CZ" sz="2400" b="1" baseline="-25000" dirty="0">
                <a:solidFill>
                  <a:srgbClr val="FF00FF"/>
                </a:solidFill>
              </a:rPr>
              <a:t>2.5</a:t>
            </a:r>
            <a:r>
              <a:rPr lang="cs-CZ" sz="2400" b="1" dirty="0">
                <a:solidFill>
                  <a:srgbClr val="FF00FF"/>
                </a:solidFill>
              </a:rPr>
              <a:t> ≈ -0.03 µgm</a:t>
            </a:r>
            <a:r>
              <a:rPr lang="cs-CZ" sz="2400" b="1" baseline="30000" dirty="0">
                <a:solidFill>
                  <a:srgbClr val="FF00FF"/>
                </a:solidFill>
              </a:rPr>
              <a:t>-3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E93EA4A-3A47-474D-880F-181FE7F84FE3}"/>
              </a:ext>
            </a:extLst>
          </p:cNvPr>
          <p:cNvSpPr txBox="1"/>
          <p:nvPr/>
        </p:nvSpPr>
        <p:spPr>
          <a:xfrm>
            <a:off x="7685089" y="2063948"/>
            <a:ext cx="2856872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FF"/>
                </a:solidFill>
              </a:rPr>
              <a:t>∆PM</a:t>
            </a:r>
            <a:r>
              <a:rPr lang="cs-CZ" sz="2400" b="1" baseline="-25000" dirty="0">
                <a:solidFill>
                  <a:srgbClr val="FF00FF"/>
                </a:solidFill>
              </a:rPr>
              <a:t>2.5</a:t>
            </a:r>
            <a:r>
              <a:rPr lang="cs-CZ" sz="2400" b="1" dirty="0">
                <a:solidFill>
                  <a:srgbClr val="FF00FF"/>
                </a:solidFill>
              </a:rPr>
              <a:t> ≈ +0.05 µgm</a:t>
            </a:r>
            <a:r>
              <a:rPr lang="cs-CZ" sz="2400" b="1" baseline="30000" dirty="0">
                <a:solidFill>
                  <a:srgbClr val="FF00FF"/>
                </a:solidFill>
              </a:rPr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1898024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AF8E2C6-D77B-4940-A77D-38463978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Šedé / zelené město a PM</a:t>
            </a:r>
            <a:r>
              <a:rPr lang="cs-CZ" sz="4000" baseline="-25000" dirty="0">
                <a:solidFill>
                  <a:srgbClr val="0070C0"/>
                </a:solidFill>
              </a:rPr>
              <a:t>2.5</a:t>
            </a:r>
            <a:r>
              <a:rPr lang="cs-CZ" sz="4000" dirty="0">
                <a:solidFill>
                  <a:srgbClr val="0070C0"/>
                </a:solidFill>
              </a:rPr>
              <a:t> (přímo v ulicích)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ED85CB1-5E22-45FD-ABF4-ABBE5ADEC54C}"/>
              </a:ext>
            </a:extLst>
          </p:cNvPr>
          <p:cNvSpPr txBox="1"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Zdroj dat: </a:t>
            </a:r>
            <a:r>
              <a:rPr lang="cs-CZ" sz="1400" dirty="0" err="1"/>
              <a:t>Belda</a:t>
            </a:r>
            <a:r>
              <a:rPr lang="cs-CZ" sz="1400" dirty="0"/>
              <a:t> a kol. 2021 (https://doi.org/10.5194/gmd-14-4443-2021)</a:t>
            </a:r>
          </a:p>
        </p:txBody>
      </p:sp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AED9B8AF-E46A-44EA-BD46-2F1AD0797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4" y="1845422"/>
            <a:ext cx="3023487" cy="2124000"/>
          </a:xfr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8EFDD6E1-4E6B-4FA0-ADCF-E0E267E30D5A}"/>
              </a:ext>
            </a:extLst>
          </p:cNvPr>
          <p:cNvSpPr txBox="1"/>
          <p:nvPr/>
        </p:nvSpPr>
        <p:spPr>
          <a:xfrm>
            <a:off x="323590" y="1399612"/>
            <a:ext cx="2441694" cy="4001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FF"/>
                </a:solidFill>
              </a:rPr>
              <a:t>ØPM</a:t>
            </a:r>
            <a:r>
              <a:rPr lang="cs-CZ" sz="2000" b="1" baseline="-25000" dirty="0">
                <a:solidFill>
                  <a:srgbClr val="FF00FF"/>
                </a:solidFill>
              </a:rPr>
              <a:t>2.5</a:t>
            </a:r>
            <a:r>
              <a:rPr lang="cs-CZ" sz="2000" b="1" dirty="0">
                <a:solidFill>
                  <a:srgbClr val="FF00FF"/>
                </a:solidFill>
              </a:rPr>
              <a:t> ≈ 0.145 µgm</a:t>
            </a:r>
            <a:r>
              <a:rPr lang="cs-CZ" sz="2000" b="1" baseline="30000" dirty="0">
                <a:solidFill>
                  <a:srgbClr val="FF00FF"/>
                </a:solidFill>
              </a:rPr>
              <a:t>-3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48A32BE-55C1-4F3B-AA71-5F6D08A6F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289" y="1845422"/>
            <a:ext cx="3023487" cy="2124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4C0BC7F-11D3-466B-8DFF-735FEADF2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81" y="1845422"/>
            <a:ext cx="3023487" cy="2124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AF7AF91-EAE4-4789-AC2B-BBF0C43CBA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4" y="4421262"/>
            <a:ext cx="3023487" cy="2124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7ED89F9-E821-487D-8FCF-489F41CB86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81" y="4421262"/>
            <a:ext cx="3023487" cy="212400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24B4BA49-242E-4F36-9F5A-6B678612F4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731" y="1845422"/>
            <a:ext cx="3023487" cy="212400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77CF080F-53EE-4848-A021-92BEEBDCED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289" y="4421262"/>
            <a:ext cx="3023486" cy="2124000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1D000559-53CE-4040-8031-C17311EDD9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730" y="4421262"/>
            <a:ext cx="3023488" cy="2124000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3FDB619F-6E88-47EC-B126-B5135FB03233}"/>
              </a:ext>
            </a:extLst>
          </p:cNvPr>
          <p:cNvSpPr txBox="1"/>
          <p:nvPr/>
        </p:nvSpPr>
        <p:spPr>
          <a:xfrm>
            <a:off x="3321429" y="1399612"/>
            <a:ext cx="2492990" cy="70788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FF"/>
                </a:solidFill>
              </a:rPr>
              <a:t>∆PM</a:t>
            </a:r>
            <a:r>
              <a:rPr lang="cs-CZ" sz="2000" b="1" baseline="-25000" dirty="0">
                <a:solidFill>
                  <a:srgbClr val="FF00FF"/>
                </a:solidFill>
              </a:rPr>
              <a:t>2.5</a:t>
            </a:r>
            <a:r>
              <a:rPr lang="cs-CZ" sz="2000" b="1" dirty="0">
                <a:solidFill>
                  <a:srgbClr val="FF00FF"/>
                </a:solidFill>
              </a:rPr>
              <a:t> ≈ -0.086 µgm</a:t>
            </a:r>
            <a:r>
              <a:rPr lang="cs-CZ" sz="2000" b="1" baseline="30000" dirty="0">
                <a:solidFill>
                  <a:srgbClr val="FF00FF"/>
                </a:solidFill>
              </a:rPr>
              <a:t>-3</a:t>
            </a:r>
          </a:p>
          <a:p>
            <a:pPr algn="ctr"/>
            <a:r>
              <a:rPr lang="cs-CZ" sz="2000" b="1" dirty="0">
                <a:solidFill>
                  <a:srgbClr val="FF00FF"/>
                </a:solidFill>
              </a:rPr>
              <a:t>(zlepšení o 18.5 %)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C17420C2-493F-4E8E-824E-ABBDD36C8192}"/>
              </a:ext>
            </a:extLst>
          </p:cNvPr>
          <p:cNvSpPr txBox="1"/>
          <p:nvPr/>
        </p:nvSpPr>
        <p:spPr>
          <a:xfrm>
            <a:off x="297942" y="3994869"/>
            <a:ext cx="2492990" cy="70788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FF"/>
                </a:solidFill>
              </a:rPr>
              <a:t>∆PM</a:t>
            </a:r>
            <a:r>
              <a:rPr lang="cs-CZ" sz="2000" b="1" baseline="-25000" dirty="0">
                <a:solidFill>
                  <a:srgbClr val="FF00FF"/>
                </a:solidFill>
              </a:rPr>
              <a:t>2.5</a:t>
            </a:r>
            <a:r>
              <a:rPr lang="cs-CZ" sz="2000" b="1" dirty="0">
                <a:solidFill>
                  <a:srgbClr val="FF00FF"/>
                </a:solidFill>
              </a:rPr>
              <a:t> ≈ -0.132 µgm</a:t>
            </a:r>
            <a:r>
              <a:rPr lang="cs-CZ" sz="2000" b="1" baseline="30000" dirty="0">
                <a:solidFill>
                  <a:srgbClr val="FF00FF"/>
                </a:solidFill>
              </a:rPr>
              <a:t>-3</a:t>
            </a:r>
          </a:p>
          <a:p>
            <a:pPr algn="ctr"/>
            <a:r>
              <a:rPr lang="cs-CZ" sz="2000" b="1" dirty="0">
                <a:solidFill>
                  <a:srgbClr val="FF00FF"/>
                </a:solidFill>
              </a:rPr>
              <a:t>(zlepšení o 18.4 %)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ED0AB4D6-0579-458D-B563-F530959F4A7E}"/>
              </a:ext>
            </a:extLst>
          </p:cNvPr>
          <p:cNvSpPr txBox="1"/>
          <p:nvPr/>
        </p:nvSpPr>
        <p:spPr>
          <a:xfrm>
            <a:off x="3321429" y="3994869"/>
            <a:ext cx="2492990" cy="70788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>
                <a:solidFill>
                  <a:srgbClr val="FF00FF"/>
                </a:solidFill>
              </a:rPr>
              <a:t>∆PM</a:t>
            </a:r>
            <a:r>
              <a:rPr lang="cs-CZ" sz="2000" b="1" baseline="-25000" dirty="0">
                <a:solidFill>
                  <a:srgbClr val="FF00FF"/>
                </a:solidFill>
              </a:rPr>
              <a:t>2.5</a:t>
            </a:r>
            <a:r>
              <a:rPr lang="cs-CZ" sz="2000" b="1" dirty="0">
                <a:solidFill>
                  <a:srgbClr val="FF00FF"/>
                </a:solidFill>
              </a:rPr>
              <a:t> ≈ -0.259 µgm</a:t>
            </a:r>
            <a:r>
              <a:rPr lang="cs-CZ" sz="2000" b="1" baseline="30000" dirty="0">
                <a:solidFill>
                  <a:srgbClr val="FF00FF"/>
                </a:solidFill>
              </a:rPr>
              <a:t>-3</a:t>
            </a:r>
          </a:p>
          <a:p>
            <a:pPr algn="ctr"/>
            <a:r>
              <a:rPr lang="cs-CZ" sz="2000" b="1" dirty="0">
                <a:solidFill>
                  <a:srgbClr val="FF00FF"/>
                </a:solidFill>
              </a:rPr>
              <a:t>(zlepšení o 26.3 %)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9BE4F118-364F-4DED-8D00-D8D2BFDD681B}"/>
              </a:ext>
            </a:extLst>
          </p:cNvPr>
          <p:cNvSpPr txBox="1"/>
          <p:nvPr/>
        </p:nvSpPr>
        <p:spPr>
          <a:xfrm>
            <a:off x="6401185" y="1399612"/>
            <a:ext cx="2441694" cy="4001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FF"/>
                </a:solidFill>
              </a:rPr>
              <a:t>ØPM</a:t>
            </a:r>
            <a:r>
              <a:rPr lang="cs-CZ" sz="2000" b="1" baseline="-25000" dirty="0">
                <a:solidFill>
                  <a:srgbClr val="FF00FF"/>
                </a:solidFill>
              </a:rPr>
              <a:t>2.5</a:t>
            </a:r>
            <a:r>
              <a:rPr lang="cs-CZ" sz="2000" b="1" dirty="0">
                <a:solidFill>
                  <a:srgbClr val="FF00FF"/>
                </a:solidFill>
              </a:rPr>
              <a:t> ≈ 0.197 µgm</a:t>
            </a:r>
            <a:r>
              <a:rPr lang="cs-CZ" sz="2000" b="1" baseline="30000" dirty="0">
                <a:solidFill>
                  <a:srgbClr val="FF00FF"/>
                </a:solidFill>
              </a:rPr>
              <a:t>-3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6FF4DD7A-89CD-4756-992D-B8212C5D3393}"/>
              </a:ext>
            </a:extLst>
          </p:cNvPr>
          <p:cNvSpPr txBox="1"/>
          <p:nvPr/>
        </p:nvSpPr>
        <p:spPr>
          <a:xfrm>
            <a:off x="9372132" y="1399612"/>
            <a:ext cx="2542684" cy="70788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FF"/>
                </a:solidFill>
              </a:rPr>
              <a:t>∆PM</a:t>
            </a:r>
            <a:r>
              <a:rPr lang="cs-CZ" sz="2000" b="1" baseline="-25000" dirty="0">
                <a:solidFill>
                  <a:srgbClr val="FF00FF"/>
                </a:solidFill>
              </a:rPr>
              <a:t>2.5</a:t>
            </a:r>
            <a:r>
              <a:rPr lang="cs-CZ" sz="2000" b="1" dirty="0">
                <a:solidFill>
                  <a:srgbClr val="FF00FF"/>
                </a:solidFill>
              </a:rPr>
              <a:t> ≈ +0.143 µgm</a:t>
            </a:r>
            <a:r>
              <a:rPr lang="cs-CZ" sz="2000" b="1" baseline="30000" dirty="0">
                <a:solidFill>
                  <a:srgbClr val="FF00FF"/>
                </a:solidFill>
              </a:rPr>
              <a:t>-3</a:t>
            </a:r>
          </a:p>
          <a:p>
            <a:pPr algn="ctr"/>
            <a:r>
              <a:rPr lang="cs-CZ" sz="2000" b="1" dirty="0">
                <a:solidFill>
                  <a:srgbClr val="FF00FF"/>
                </a:solidFill>
              </a:rPr>
              <a:t>(zhoršení o 30.8 %)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1D71B660-2308-43BC-9F45-9C2DA8269A68}"/>
              </a:ext>
            </a:extLst>
          </p:cNvPr>
          <p:cNvSpPr txBox="1"/>
          <p:nvPr/>
        </p:nvSpPr>
        <p:spPr>
          <a:xfrm>
            <a:off x="6350690" y="3994869"/>
            <a:ext cx="2542684" cy="70788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FF"/>
                </a:solidFill>
              </a:rPr>
              <a:t>∆PM</a:t>
            </a:r>
            <a:r>
              <a:rPr lang="cs-CZ" sz="2000" b="1" baseline="-25000" dirty="0">
                <a:solidFill>
                  <a:srgbClr val="FF00FF"/>
                </a:solidFill>
              </a:rPr>
              <a:t>2.5</a:t>
            </a:r>
            <a:r>
              <a:rPr lang="cs-CZ" sz="2000" b="1" dirty="0">
                <a:solidFill>
                  <a:srgbClr val="FF00FF"/>
                </a:solidFill>
              </a:rPr>
              <a:t> ≈ +0.152 µgm</a:t>
            </a:r>
            <a:r>
              <a:rPr lang="cs-CZ" sz="2000" b="1" baseline="30000" dirty="0">
                <a:solidFill>
                  <a:srgbClr val="FF00FF"/>
                </a:solidFill>
              </a:rPr>
              <a:t>-3</a:t>
            </a:r>
          </a:p>
          <a:p>
            <a:pPr algn="ctr"/>
            <a:r>
              <a:rPr lang="cs-CZ" sz="2000" b="1" dirty="0">
                <a:solidFill>
                  <a:srgbClr val="FF00FF"/>
                </a:solidFill>
              </a:rPr>
              <a:t>(zhoršení o 21.1 %)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B82285DC-B96F-4B19-A76E-E3EFAC429375}"/>
              </a:ext>
            </a:extLst>
          </p:cNvPr>
          <p:cNvSpPr txBox="1"/>
          <p:nvPr/>
        </p:nvSpPr>
        <p:spPr>
          <a:xfrm>
            <a:off x="9396979" y="3994869"/>
            <a:ext cx="2492991" cy="70788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>
                <a:solidFill>
                  <a:srgbClr val="FF00FF"/>
                </a:solidFill>
              </a:rPr>
              <a:t>∆PM</a:t>
            </a:r>
            <a:r>
              <a:rPr lang="cs-CZ" sz="2000" b="1" baseline="-25000" dirty="0">
                <a:solidFill>
                  <a:srgbClr val="FF00FF"/>
                </a:solidFill>
              </a:rPr>
              <a:t>2.5</a:t>
            </a:r>
            <a:r>
              <a:rPr lang="cs-CZ" sz="2000" b="1" dirty="0">
                <a:solidFill>
                  <a:srgbClr val="FF00FF"/>
                </a:solidFill>
              </a:rPr>
              <a:t> ≈ -0.576 µgm</a:t>
            </a:r>
            <a:r>
              <a:rPr lang="cs-CZ" sz="2000" b="1" baseline="30000" dirty="0">
                <a:solidFill>
                  <a:srgbClr val="FF00FF"/>
                </a:solidFill>
              </a:rPr>
              <a:t>-3</a:t>
            </a:r>
          </a:p>
          <a:p>
            <a:pPr algn="ctr"/>
            <a:r>
              <a:rPr lang="cs-CZ" sz="2000" b="1" dirty="0">
                <a:solidFill>
                  <a:srgbClr val="FF00FF"/>
                </a:solidFill>
              </a:rPr>
              <a:t>(zhoršení o 58.6 %)</a:t>
            </a:r>
          </a:p>
        </p:txBody>
      </p:sp>
    </p:spTree>
    <p:extLst>
      <p:ext uri="{BB962C8B-B14F-4D97-AF65-F5344CB8AC3E}">
        <p14:creationId xmlns:p14="http://schemas.microsoft.com/office/powerpoint/2010/main" val="4016780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AF8E2C6-D77B-4940-A77D-38463978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Obecná shrnutí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2C77A8B-05C1-4D87-AB5B-370236D0A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4199"/>
            <a:ext cx="10515600" cy="4789311"/>
          </a:xfrm>
        </p:spPr>
        <p:txBody>
          <a:bodyPr>
            <a:normAutofit/>
          </a:bodyPr>
          <a:lstStyle/>
          <a:p>
            <a:r>
              <a:rPr lang="cs-CZ" dirty="0"/>
              <a:t>Městské prostředí tvoří komplexní, vzájemně provázaný, systém</a:t>
            </a:r>
          </a:p>
          <a:p>
            <a:r>
              <a:rPr lang="cs-CZ" dirty="0"/>
              <a:t>Uliční kaňon je možné velmi detailně simulovat, ALE:</a:t>
            </a:r>
          </a:p>
          <a:p>
            <a:pPr lvl="1"/>
            <a:r>
              <a:rPr lang="cs-CZ" dirty="0"/>
              <a:t>Výsledky modelu musí být relevantně validovány (každá doména zvlášť)</a:t>
            </a:r>
          </a:p>
          <a:p>
            <a:pPr lvl="1"/>
            <a:r>
              <a:rPr lang="cs-CZ" dirty="0"/>
              <a:t>Detailní a přesný výsledek vyžaduje precizní data, která jsou často drahá</a:t>
            </a:r>
          </a:p>
          <a:p>
            <a:pPr lvl="1"/>
            <a:r>
              <a:rPr lang="cs-CZ" dirty="0"/>
              <a:t>Typicky není možné provést dlouhodobou validaci, simulují se jen typické dny </a:t>
            </a:r>
          </a:p>
          <a:p>
            <a:r>
              <a:rPr lang="cs-CZ" dirty="0"/>
              <a:t>Model poskytuje kompletní 3D výsledky (např. simuluje i pod stromy)</a:t>
            </a:r>
          </a:p>
          <a:p>
            <a:r>
              <a:rPr lang="cs-CZ" dirty="0"/>
              <a:t>Nákladná plánovaná opatření je možné předem nasimulovat a ověřit jejich dopad</a:t>
            </a:r>
          </a:p>
          <a:p>
            <a:r>
              <a:rPr lang="cs-CZ" dirty="0"/>
              <a:t>Využití výsledků sofistikovaných modelů klade důraz na znalosti uživatelů výsledků (např. GIS, interpretace vazeb apod.)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5207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AF8E2C6-D77B-4940-A77D-38463978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Shrnutí s ohledem na adaptaci měst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2C77A8B-05C1-4D87-AB5B-370236D0A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4199"/>
            <a:ext cx="10515600" cy="4923972"/>
          </a:xfrm>
        </p:spPr>
        <p:txBody>
          <a:bodyPr>
            <a:normAutofit/>
          </a:bodyPr>
          <a:lstStyle/>
          <a:p>
            <a:r>
              <a:rPr lang="cs-CZ" dirty="0"/>
              <a:t>Validovaný model lze využít k vyhodnocení vlivu (i desítek) navržených opatření, včetně jejich interakcí</a:t>
            </a:r>
          </a:p>
          <a:p>
            <a:r>
              <a:rPr lang="cs-CZ" dirty="0"/>
              <a:t>Tepelný komfort i kvalitu ovzduší ovlivňují i další faktory (např. povrchy, materiály, barvy, tvary budov, modrá infrastruktura a zdroje emisí a tepla)</a:t>
            </a:r>
          </a:p>
          <a:p>
            <a:r>
              <a:rPr lang="cs-CZ" dirty="0"/>
              <a:t>Stromy a ostatní zeleň tvoří důležitou součást prostředí, mohou mít výrazný pozitivní, ale i negativní, vliv</a:t>
            </a:r>
          </a:p>
          <a:p>
            <a:r>
              <a:rPr lang="cs-CZ" dirty="0"/>
              <a:t>Při návrhu umístění stromů je potřeba vyhodnotit nejen vliv na teplotu vzduchu nebo tepelný komfort, ale i na kvalitu ovzduší</a:t>
            </a:r>
          </a:p>
          <a:p>
            <a:r>
              <a:rPr lang="cs-CZ" dirty="0"/>
              <a:t>Výsledky mají </a:t>
            </a:r>
            <a:r>
              <a:rPr lang="cs-CZ" dirty="0" err="1"/>
              <a:t>multi</a:t>
            </a:r>
            <a:r>
              <a:rPr lang="cs-CZ" dirty="0"/>
              <a:t>-oborové uplatnění – mezioborová spolupráce je nezbytnou součástí zpracování výsledného vlivu opatření</a:t>
            </a:r>
          </a:p>
        </p:txBody>
      </p:sp>
    </p:spTree>
    <p:extLst>
      <p:ext uri="{BB962C8B-B14F-4D97-AF65-F5344CB8AC3E}">
        <p14:creationId xmlns:p14="http://schemas.microsoft.com/office/powerpoint/2010/main" val="309004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235688D-4D03-439D-8100-6F1543F5E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63005"/>
            <a:ext cx="9144000" cy="933564"/>
          </a:xfrm>
          <a:solidFill>
            <a:schemeClr val="bg1">
              <a:alpha val="7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cs-CZ" sz="4000" dirty="0">
                <a:solidFill>
                  <a:srgbClr val="0070C0"/>
                </a:solidFill>
              </a:rPr>
              <a:t>Děkuji za pozornost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4A351E36-3A33-4904-B645-424E0F7882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77817"/>
            <a:ext cx="9144000" cy="93356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Kontakt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Jan Geletič: geletic@cs.cas.cz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EA5612C-9239-4DAD-8124-72BA447C4AEE}"/>
              </a:ext>
            </a:extLst>
          </p:cNvPr>
          <p:cNvSpPr txBox="1"/>
          <p:nvPr/>
        </p:nvSpPr>
        <p:spPr>
          <a:xfrm>
            <a:off x="1915447" y="94887"/>
            <a:ext cx="934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 prezentaci byly použity materiály vzniklé díky Programu OP PPR, projektu URBI PRAGENSI, CZ.07.1.02/0.0/0.0/16_040/0000383.</a:t>
            </a:r>
          </a:p>
        </p:txBody>
      </p:sp>
      <p:pic>
        <p:nvPicPr>
          <p:cNvPr id="4098" name="Picture 2" descr="Výsledek obrázku pro urbi pragensi logo">
            <a:extLst>
              <a:ext uri="{FF2B5EF4-FFF2-40B4-BE49-F238E27FC236}">
                <a16:creationId xmlns:a16="http://schemas.microsoft.com/office/drawing/2014/main" id="{DFE88317-1504-44BD-9CD7-8003FE27C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0" y="94887"/>
            <a:ext cx="1742537" cy="67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ouvisející obrázek">
            <a:extLst>
              <a:ext uri="{FF2B5EF4-FFF2-40B4-BE49-F238E27FC236}">
                <a16:creationId xmlns:a16="http://schemas.microsoft.com/office/drawing/2014/main" id="{B99F279B-3413-4137-AFA3-3EDAEF675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7" r="22553"/>
          <a:stretch/>
        </p:blipFill>
        <p:spPr bwMode="auto">
          <a:xfrm>
            <a:off x="11346614" y="98503"/>
            <a:ext cx="759126" cy="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829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AF8E2C6-D77B-4940-A77D-384639781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0070C0"/>
                </a:solidFill>
              </a:rPr>
              <a:t>Krátký úvod do modelování počasí ve městě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706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AF8E2C6-D77B-4940-A77D-38463978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Modelování počasí ve městě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2C77A8B-05C1-4D87-AB5B-370236D0A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4199"/>
            <a:ext cx="10515600" cy="4789311"/>
          </a:xfrm>
        </p:spPr>
        <p:txBody>
          <a:bodyPr>
            <a:normAutofit/>
          </a:bodyPr>
          <a:lstStyle/>
          <a:p>
            <a:r>
              <a:rPr lang="cs-CZ" dirty="0"/>
              <a:t>Operativní předpověď</a:t>
            </a:r>
          </a:p>
          <a:p>
            <a:pPr lvl="1"/>
            <a:r>
              <a:rPr lang="cs-CZ" dirty="0"/>
              <a:t>Důraz na rychlost výpočtu</a:t>
            </a:r>
          </a:p>
          <a:p>
            <a:pPr lvl="1"/>
            <a:r>
              <a:rPr lang="cs-CZ" dirty="0"/>
              <a:t>Rozlišení ve stovkách metrů až jednotkách kilometrů (např. Libuše má prostorové rozlišení 1 km)</a:t>
            </a:r>
          </a:p>
          <a:p>
            <a:pPr lvl="1"/>
            <a:r>
              <a:rPr lang="cs-CZ" dirty="0"/>
              <a:t>Nezbytná parametrizace městských procesů a vstupních dat</a:t>
            </a:r>
          </a:p>
          <a:p>
            <a:r>
              <a:rPr lang="cs-CZ" dirty="0"/>
              <a:t>Klimatické modelování</a:t>
            </a:r>
          </a:p>
          <a:p>
            <a:pPr lvl="1"/>
            <a:r>
              <a:rPr lang="cs-CZ" dirty="0"/>
              <a:t>Důraz na kvalitu výpočtu a jeho validitu</a:t>
            </a:r>
          </a:p>
          <a:p>
            <a:pPr lvl="1"/>
            <a:r>
              <a:rPr lang="cs-CZ" dirty="0"/>
              <a:t>Rozlišení až v nízkých jednotkách metrů</a:t>
            </a:r>
          </a:p>
          <a:p>
            <a:pPr lvl="1"/>
            <a:r>
              <a:rPr lang="cs-CZ" dirty="0"/>
              <a:t>Vyžaduje precizní vstupní data a model, který umí spolehlivě simulovat procesy ve městě</a:t>
            </a:r>
          </a:p>
          <a:p>
            <a:pPr lvl="1"/>
            <a:r>
              <a:rPr lang="cs-CZ" dirty="0"/>
              <a:t>Často jde o komplexní systém vazeb, které nelze simulovat odděleně (typicky znečištění ovzduší a tepelné vlastnosti povrchů)</a:t>
            </a:r>
          </a:p>
        </p:txBody>
      </p:sp>
    </p:spTree>
    <p:extLst>
      <p:ext uri="{BB962C8B-B14F-4D97-AF65-F5344CB8AC3E}">
        <p14:creationId xmlns:p14="http://schemas.microsoft.com/office/powerpoint/2010/main" val="3553149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2C890D0F-6D3F-4ECC-8FEE-A6265444B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687"/>
            <a:ext cx="12192000" cy="685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57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B4D60F8-3E9E-4160-AA98-ECB311FA4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687"/>
            <a:ext cx="12192000" cy="685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02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97AF7DF-0786-4EE9-8081-7078F11DB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9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AF8E2C6-D77B-4940-A77D-38463978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Uliční kaňon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2C77A8B-05C1-4D87-AB5B-370236D0A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4199"/>
            <a:ext cx="10515600" cy="4789311"/>
          </a:xfrm>
        </p:spPr>
        <p:txBody>
          <a:bodyPr>
            <a:normAutofit/>
          </a:bodyPr>
          <a:lstStyle/>
          <a:p>
            <a:r>
              <a:rPr lang="cs-CZ" dirty="0"/>
              <a:t>Podmínky se výrazně liší i v rámci ulice</a:t>
            </a:r>
          </a:p>
          <a:p>
            <a:r>
              <a:rPr lang="cs-CZ" dirty="0"/>
              <a:t>Příklad: rozdíly v hodnotách pocitové teploty (UTCI) mezi V a Z stranou ulice</a:t>
            </a:r>
          </a:p>
          <a:p>
            <a:endParaRPr lang="cs-CZ" dirty="0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165C9CB0-C9DF-4E68-A898-5E86B88B1EEC}"/>
              </a:ext>
            </a:extLst>
          </p:cNvPr>
          <p:cNvGrpSpPr>
            <a:grpSpLocks noChangeAspect="1"/>
          </p:cNvGrpSpPr>
          <p:nvPr/>
        </p:nvGrpSpPr>
        <p:grpSpPr>
          <a:xfrm>
            <a:off x="476532" y="3222265"/>
            <a:ext cx="11238935" cy="3584756"/>
            <a:chOff x="114865" y="2888343"/>
            <a:chExt cx="11962269" cy="3815470"/>
          </a:xfrm>
        </p:grpSpPr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213FFE8F-6657-411F-87C0-4F1131A0F84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4865" y="2888343"/>
              <a:ext cx="11962269" cy="3815470"/>
              <a:chOff x="-3421432" y="1600733"/>
              <a:chExt cx="14886681" cy="5023252"/>
            </a:xfrm>
          </p:grpSpPr>
          <p:pic>
            <p:nvPicPr>
              <p:cNvPr id="12" name="Obrázek 11">
                <a:extLst>
                  <a:ext uri="{FF2B5EF4-FFF2-40B4-BE49-F238E27FC236}">
                    <a16:creationId xmlns:a16="http://schemas.microsoft.com/office/drawing/2014/main" id="{0680CD4F-6896-4D39-B660-20C79F09D0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3110" y="1600733"/>
                <a:ext cx="7712139" cy="5019318"/>
              </a:xfrm>
              <a:prstGeom prst="rect">
                <a:avLst/>
              </a:prstGeom>
            </p:spPr>
          </p:pic>
          <p:pic>
            <p:nvPicPr>
              <p:cNvPr id="13" name="Obrázek 12">
                <a:extLst>
                  <a:ext uri="{FF2B5EF4-FFF2-40B4-BE49-F238E27FC236}">
                    <a16:creationId xmlns:a16="http://schemas.microsoft.com/office/drawing/2014/main" id="{BF6ED4EF-8098-40C0-B5D1-D348FCF97E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199" y="1600733"/>
                <a:ext cx="2777011" cy="5023252"/>
              </a:xfrm>
              <a:prstGeom prst="rect">
                <a:avLst/>
              </a:prstGeom>
            </p:spPr>
          </p:pic>
          <p:pic>
            <p:nvPicPr>
              <p:cNvPr id="14" name="Obrázek 13">
                <a:extLst>
                  <a:ext uri="{FF2B5EF4-FFF2-40B4-BE49-F238E27FC236}">
                    <a16:creationId xmlns:a16="http://schemas.microsoft.com/office/drawing/2014/main" id="{39295329-4790-4546-8BEF-01BBD09280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3421432" y="1600733"/>
                <a:ext cx="4121731" cy="2308024"/>
              </a:xfrm>
              <a:prstGeom prst="rect">
                <a:avLst/>
              </a:prstGeom>
            </p:spPr>
          </p:pic>
          <p:pic>
            <p:nvPicPr>
              <p:cNvPr id="15" name="Obrázek 14">
                <a:extLst>
                  <a:ext uri="{FF2B5EF4-FFF2-40B4-BE49-F238E27FC236}">
                    <a16:creationId xmlns:a16="http://schemas.microsoft.com/office/drawing/2014/main" id="{6824D6CF-4326-4E68-8396-57D2FA404B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421432" y="4088988"/>
                <a:ext cx="4121731" cy="2531063"/>
              </a:xfrm>
              <a:prstGeom prst="rect">
                <a:avLst/>
              </a:prstGeom>
            </p:spPr>
          </p:pic>
        </p:grpSp>
        <p:sp>
          <p:nvSpPr>
            <p:cNvPr id="16" name="Ovál 15">
              <a:extLst>
                <a:ext uri="{FF2B5EF4-FFF2-40B4-BE49-F238E27FC236}">
                  <a16:creationId xmlns:a16="http://schemas.microsoft.com/office/drawing/2014/main" id="{CCE7E33D-9282-4C3C-B60A-BE1BE01223E9}"/>
                </a:ext>
              </a:extLst>
            </p:cNvPr>
            <p:cNvSpPr/>
            <p:nvPr/>
          </p:nvSpPr>
          <p:spPr>
            <a:xfrm>
              <a:off x="641100" y="3428333"/>
              <a:ext cx="659786" cy="668955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b="1" dirty="0"/>
                <a:t>N1</a:t>
              </a:r>
            </a:p>
          </p:txBody>
        </p:sp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542A1765-A218-4FE6-947F-85FCF24490AB}"/>
                </a:ext>
              </a:extLst>
            </p:cNvPr>
            <p:cNvSpPr/>
            <p:nvPr/>
          </p:nvSpPr>
          <p:spPr>
            <a:xfrm>
              <a:off x="2544379" y="3365931"/>
              <a:ext cx="659786" cy="668955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b="1" dirty="0"/>
                <a:t>N2</a:t>
              </a:r>
            </a:p>
          </p:txBody>
        </p:sp>
        <p:sp>
          <p:nvSpPr>
            <p:cNvPr id="18" name="Ovál 17">
              <a:extLst>
                <a:ext uri="{FF2B5EF4-FFF2-40B4-BE49-F238E27FC236}">
                  <a16:creationId xmlns:a16="http://schemas.microsoft.com/office/drawing/2014/main" id="{52C67E0A-269D-4790-905E-2261799A2832}"/>
                </a:ext>
              </a:extLst>
            </p:cNvPr>
            <p:cNvSpPr/>
            <p:nvPr/>
          </p:nvSpPr>
          <p:spPr>
            <a:xfrm>
              <a:off x="911100" y="5502599"/>
              <a:ext cx="659786" cy="668955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b="1" dirty="0"/>
                <a:t>N3</a:t>
              </a:r>
            </a:p>
          </p:txBody>
        </p:sp>
        <p:sp>
          <p:nvSpPr>
            <p:cNvPr id="19" name="Ovál 18">
              <a:extLst>
                <a:ext uri="{FF2B5EF4-FFF2-40B4-BE49-F238E27FC236}">
                  <a16:creationId xmlns:a16="http://schemas.microsoft.com/office/drawing/2014/main" id="{578744CC-A719-42ED-B74D-7874705E4136}"/>
                </a:ext>
              </a:extLst>
            </p:cNvPr>
            <p:cNvSpPr/>
            <p:nvPr/>
          </p:nvSpPr>
          <p:spPr>
            <a:xfrm>
              <a:off x="1770884" y="5440130"/>
              <a:ext cx="670547" cy="668955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b="1" dirty="0"/>
                <a:t>N4</a:t>
              </a:r>
            </a:p>
          </p:txBody>
        </p:sp>
        <p:cxnSp>
          <p:nvCxnSpPr>
            <p:cNvPr id="20" name="Přímá spojnice se šipkou 19">
              <a:extLst>
                <a:ext uri="{FF2B5EF4-FFF2-40B4-BE49-F238E27FC236}">
                  <a16:creationId xmlns:a16="http://schemas.microsoft.com/office/drawing/2014/main" id="{5D57C68A-4F4B-4CE1-971C-77236A93A2BC}"/>
                </a:ext>
              </a:extLst>
            </p:cNvPr>
            <p:cNvCxnSpPr/>
            <p:nvPr/>
          </p:nvCxnSpPr>
          <p:spPr>
            <a:xfrm flipH="1" flipV="1">
              <a:off x="1135835" y="4099532"/>
              <a:ext cx="571500" cy="413657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se šipkou 20">
              <a:extLst>
                <a:ext uri="{FF2B5EF4-FFF2-40B4-BE49-F238E27FC236}">
                  <a16:creationId xmlns:a16="http://schemas.microsoft.com/office/drawing/2014/main" id="{AF4D4B73-14E4-4299-951C-3707572F6165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flipV="1">
              <a:off x="4033646" y="3764889"/>
              <a:ext cx="388533" cy="770794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se šipkou 21">
              <a:extLst>
                <a:ext uri="{FF2B5EF4-FFF2-40B4-BE49-F238E27FC236}">
                  <a16:creationId xmlns:a16="http://schemas.microsoft.com/office/drawing/2014/main" id="{77329154-CEAA-401B-A212-A70EEC74DC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7244" y="4031654"/>
              <a:ext cx="533426" cy="481535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se šipkou 22">
              <a:extLst>
                <a:ext uri="{FF2B5EF4-FFF2-40B4-BE49-F238E27FC236}">
                  <a16:creationId xmlns:a16="http://schemas.microsoft.com/office/drawing/2014/main" id="{B6058521-5204-4A78-82E0-E4E92191F0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61178" y="6234087"/>
              <a:ext cx="221929" cy="338497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se šipkou 23">
              <a:extLst>
                <a:ext uri="{FF2B5EF4-FFF2-40B4-BE49-F238E27FC236}">
                  <a16:creationId xmlns:a16="http://schemas.microsoft.com/office/drawing/2014/main" id="{BC67B77E-16E3-4643-99A6-6461DC33F5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1244" y="6164260"/>
              <a:ext cx="181868" cy="408324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se šipkou 24">
              <a:extLst>
                <a:ext uri="{FF2B5EF4-FFF2-40B4-BE49-F238E27FC236}">
                  <a16:creationId xmlns:a16="http://schemas.microsoft.com/office/drawing/2014/main" id="{828AE72C-E0F9-4AB9-865B-5F3AA7F86C9A}"/>
                </a:ext>
              </a:extLst>
            </p:cNvPr>
            <p:cNvCxnSpPr>
              <a:cxnSpLocks/>
              <a:stCxn id="29" idx="0"/>
            </p:cNvCxnSpPr>
            <p:nvPr/>
          </p:nvCxnSpPr>
          <p:spPr>
            <a:xfrm flipH="1" flipV="1">
              <a:off x="4673562" y="3790887"/>
              <a:ext cx="621798" cy="741888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se šipkou 25">
              <a:extLst>
                <a:ext uri="{FF2B5EF4-FFF2-40B4-BE49-F238E27FC236}">
                  <a16:creationId xmlns:a16="http://schemas.microsoft.com/office/drawing/2014/main" id="{180FA5B8-D02C-47A2-B612-1BA1BBEA369E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4033646" y="5182014"/>
              <a:ext cx="658015" cy="1119309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římá spojnice se šipkou 26">
              <a:extLst>
                <a:ext uri="{FF2B5EF4-FFF2-40B4-BE49-F238E27FC236}">
                  <a16:creationId xmlns:a16="http://schemas.microsoft.com/office/drawing/2014/main" id="{5A746CA9-F883-49FA-B283-104E45CCE181}"/>
                </a:ext>
              </a:extLst>
            </p:cNvPr>
            <p:cNvCxnSpPr>
              <a:cxnSpLocks/>
              <a:stCxn id="29" idx="2"/>
            </p:cNvCxnSpPr>
            <p:nvPr/>
          </p:nvCxnSpPr>
          <p:spPr>
            <a:xfrm flipH="1">
              <a:off x="4848466" y="5179106"/>
              <a:ext cx="446894" cy="1122217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51C1C608-D433-4AC9-87EA-7BCA588D8A0D}"/>
                </a:ext>
              </a:extLst>
            </p:cNvPr>
            <p:cNvSpPr txBox="1"/>
            <p:nvPr/>
          </p:nvSpPr>
          <p:spPr>
            <a:xfrm>
              <a:off x="3833110" y="4535683"/>
              <a:ext cx="4010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3600" dirty="0"/>
                <a:t>Z</a:t>
              </a:r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62B0F9D8-90C7-495F-871C-196A8F3D0A47}"/>
                </a:ext>
              </a:extLst>
            </p:cNvPr>
            <p:cNvSpPr txBox="1"/>
            <p:nvPr/>
          </p:nvSpPr>
          <p:spPr>
            <a:xfrm>
              <a:off x="5072382" y="4532775"/>
              <a:ext cx="4459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3600" dirty="0"/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7528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AF8E2C6-D77B-4940-A77D-38463978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Přesné výsledky =</a:t>
            </a:r>
            <a:r>
              <a:rPr lang="en-US" sz="4000" dirty="0">
                <a:solidFill>
                  <a:srgbClr val="0070C0"/>
                </a:solidFill>
              </a:rPr>
              <a:t>&gt;</a:t>
            </a:r>
            <a:r>
              <a:rPr lang="cs-CZ" sz="4000" dirty="0">
                <a:solidFill>
                  <a:srgbClr val="0070C0"/>
                </a:solidFill>
              </a:rPr>
              <a:t> přesná data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2C77A8B-05C1-4D87-AB5B-370236D0A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4199"/>
            <a:ext cx="10515600" cy="478931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Okrajové podmínky modelu (neboli regionální počasí)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Popis města pro simulaci podmínek vlivu města</a:t>
            </a:r>
          </a:p>
          <a:p>
            <a:pPr lvl="1"/>
            <a:r>
              <a:rPr lang="cs-CZ" dirty="0"/>
              <a:t>Výšky a tvary budov, vlastnosti zdí (barva, materiál, zateplení apod.)</a:t>
            </a:r>
          </a:p>
          <a:p>
            <a:pPr lvl="1"/>
            <a:r>
              <a:rPr lang="cs-CZ" dirty="0"/>
              <a:t>Vlastnosti silnic, chodníků, trávníku, hřišť a dalších povrchů</a:t>
            </a:r>
          </a:p>
          <a:p>
            <a:pPr lvl="1"/>
            <a:r>
              <a:rPr lang="cs-CZ" dirty="0"/>
              <a:t>Popis vodních prvků (řeky, jezera, rybníky atd.)</a:t>
            </a:r>
          </a:p>
          <a:p>
            <a:pPr lvl="1"/>
            <a:r>
              <a:rPr lang="cs-CZ" dirty="0"/>
              <a:t>Podrobný popis stromů a keřů</a:t>
            </a:r>
          </a:p>
          <a:p>
            <a:pPr lvl="1"/>
            <a:r>
              <a:rPr lang="cs-CZ" dirty="0"/>
              <a:t>Zdroje znečištění (projíždějící auta, vytápění, průmyslové zdroje...), antropogenní zdroje tepla (vytápění, klimatizace…)</a:t>
            </a:r>
          </a:p>
          <a:p>
            <a:r>
              <a:rPr lang="cs-CZ" dirty="0"/>
              <a:t>Všechny procesy jsou úzce provázané a navzájem se ovlivňují!</a:t>
            </a:r>
          </a:p>
          <a:p>
            <a:r>
              <a:rPr lang="cs-CZ" dirty="0"/>
              <a:t>Přesná data s nepřesným modelem neposkytnou přesné výsledky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310607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3083</TotalTime>
  <Words>1238</Words>
  <Application>Microsoft Office PowerPoint</Application>
  <PresentationFormat>Širokoúhlá obrazovka</PresentationFormat>
  <Paragraphs>127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Motiv Office</vt:lpstr>
      <vt:lpstr>Modelování realistického městského mikroklimatu a potenciálních adaptačních opatření</vt:lpstr>
      <vt:lpstr>Související projekty</vt:lpstr>
      <vt:lpstr>Krátký úvod do modelování počasí ve městě</vt:lpstr>
      <vt:lpstr>Modelování počasí ve městě</vt:lpstr>
      <vt:lpstr>Prezentace aplikace PowerPoint</vt:lpstr>
      <vt:lpstr>Prezentace aplikace PowerPoint</vt:lpstr>
      <vt:lpstr>Prezentace aplikace PowerPoint</vt:lpstr>
      <vt:lpstr>Uliční kaňon</vt:lpstr>
      <vt:lpstr>Přesné výsledky =&gt; přesná data</vt:lpstr>
      <vt:lpstr>Výsledky modelu musí dávat smysl!</vt:lpstr>
      <vt:lpstr>Validace horizontálních povrchů</vt:lpstr>
      <vt:lpstr>Validace podobných typů povrchů</vt:lpstr>
      <vt:lpstr>Validace vertikálních povrchů</vt:lpstr>
      <vt:lpstr>Jsou-li výsledky relevantní, můžeme „modelovat“ (příklady z Prahy-Holešovic)</vt:lpstr>
      <vt:lpstr>Zpracovávané proměnné (nejčastější)</vt:lpstr>
      <vt:lpstr>Vysoce reflexní povrchy a povrchová teplota</vt:lpstr>
      <vt:lpstr>Vysoce reflexní povrchy a teplota vzduchu</vt:lpstr>
      <vt:lpstr>Vysoce reflexní povrchy a pocitová teplota (PET)</vt:lpstr>
      <vt:lpstr>Šedé / zelené město a povrchová teplota</vt:lpstr>
      <vt:lpstr>Šedé / zelené město a teplota vzduchu</vt:lpstr>
      <vt:lpstr>Šedé / zelené město a pocitová teplota (PET)</vt:lpstr>
      <vt:lpstr>Šedé / zelené město a PM2.5</vt:lpstr>
      <vt:lpstr>Šedé / zelené město a PM2.5 (přímo v ulicích)</vt:lpstr>
      <vt:lpstr>Obecná shrnutí</vt:lpstr>
      <vt:lpstr>Shrnutí s ohledem na adaptaci měst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urban surface scheme for the urban microscale model PALM-4U - model development and first validation</dc:title>
  <dc:creator>Gelda</dc:creator>
  <cp:lastModifiedBy>kazmukova kazmukova</cp:lastModifiedBy>
  <cp:revision>208</cp:revision>
  <dcterms:created xsi:type="dcterms:W3CDTF">2018-07-12T08:26:06Z</dcterms:created>
  <dcterms:modified xsi:type="dcterms:W3CDTF">2021-12-01T10:42:48Z</dcterms:modified>
</cp:coreProperties>
</file>