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0" r:id="rId9"/>
  </p:sldIdLst>
  <p:sldSz cx="9906000" cy="6858000" type="A4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660"/>
  </p:normalViewPr>
  <p:slideViewPr>
    <p:cSldViewPr>
      <p:cViewPr>
        <p:scale>
          <a:sx n="80" d="100"/>
          <a:sy n="80" d="100"/>
        </p:scale>
        <p:origin x="-744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7DFEF56-99EF-42FE-8B33-088A947B23EC}" type="datetimeFigureOut">
              <a:rPr lang="cs-CZ"/>
              <a:pPr>
                <a:defRPr/>
              </a:pPr>
              <a:t>15.9.2015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C551498-8F78-4C16-A0AF-C8BDCEC66E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02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6"/>
          <p:cNvSpPr/>
          <p:nvPr userDrawn="1"/>
        </p:nvSpPr>
        <p:spPr>
          <a:xfrm>
            <a:off x="552450" y="6237288"/>
            <a:ext cx="8329613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Obdélník 7"/>
          <p:cNvSpPr/>
          <p:nvPr userDrawn="1"/>
        </p:nvSpPr>
        <p:spPr>
          <a:xfrm>
            <a:off x="9004300" y="6235700"/>
            <a:ext cx="285750" cy="28575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294795"/>
              </a:clrFrom>
              <a:clrTo>
                <a:srgbClr val="29479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" y="6211888"/>
            <a:ext cx="138906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12"/>
          <p:cNvSpPr txBox="1">
            <a:spLocks noChangeArrowheads="1"/>
          </p:cNvSpPr>
          <p:nvPr userDrawn="1"/>
        </p:nvSpPr>
        <p:spPr bwMode="auto">
          <a:xfrm>
            <a:off x="7545388" y="6238875"/>
            <a:ext cx="1293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300" dirty="0" smtClean="0">
                <a:solidFill>
                  <a:schemeClr val="bg1"/>
                </a:solidFill>
                <a:latin typeface="+mn-lt"/>
              </a:rPr>
              <a:t>www.ckd.cz</a:t>
            </a:r>
            <a:endParaRPr lang="cs-CZ" sz="13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Přímá spojovací čára 10"/>
          <p:cNvCxnSpPr/>
          <p:nvPr userDrawn="1"/>
        </p:nvCxnSpPr>
        <p:spPr>
          <a:xfrm rot="5400000">
            <a:off x="3595688" y="2286000"/>
            <a:ext cx="200025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C:\Users\Trilenid\Desktop\CKD_DIZ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0238" y="1939925"/>
            <a:ext cx="364172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ástupný symbol pro text 17"/>
          <p:cNvSpPr>
            <a:spLocks noGrp="1"/>
          </p:cNvSpPr>
          <p:nvPr>
            <p:ph type="body" sz="quarter" idx="13"/>
          </p:nvPr>
        </p:nvSpPr>
        <p:spPr>
          <a:xfrm>
            <a:off x="4880992" y="1916832"/>
            <a:ext cx="4392488" cy="792088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4"/>
          </p:nvPr>
        </p:nvSpPr>
        <p:spPr>
          <a:xfrm>
            <a:off x="6969125" y="6165850"/>
            <a:ext cx="2311400" cy="365125"/>
          </a:xfrm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3B1248-E80A-4EFD-9EEB-9362164B7A4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12"/>
          <p:cNvCxnSpPr/>
          <p:nvPr userDrawn="1"/>
        </p:nvCxnSpPr>
        <p:spPr>
          <a:xfrm flipV="1">
            <a:off x="881063" y="785813"/>
            <a:ext cx="8429625" cy="158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C:\Users\Trilenid\Desktop\CKD_DIZ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1338" y="411163"/>
            <a:ext cx="1500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16"/>
          <p:cNvSpPr/>
          <p:nvPr userDrawn="1"/>
        </p:nvSpPr>
        <p:spPr>
          <a:xfrm>
            <a:off x="552450" y="6237288"/>
            <a:ext cx="8329613" cy="28575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17"/>
          <p:cNvSpPr/>
          <p:nvPr userDrawn="1"/>
        </p:nvSpPr>
        <p:spPr>
          <a:xfrm>
            <a:off x="9004300" y="6235700"/>
            <a:ext cx="285750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9" name="Picture 15" descr="C:\Users\Trilenid\Desktop\CKD Group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2775" y="6253163"/>
            <a:ext cx="107156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776536" y="980728"/>
            <a:ext cx="8496944" cy="504056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Klepnutím lze upravit styl předlohy nadpisů.</a:t>
            </a:r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0"/>
          </p:nvPr>
        </p:nvSpPr>
        <p:spPr>
          <a:xfrm>
            <a:off x="776536" y="1556792"/>
            <a:ext cx="8496944" cy="2016224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960839" y="404664"/>
            <a:ext cx="3456657" cy="504428"/>
          </a:xfrm>
        </p:spPr>
        <p:txBody>
          <a:bodyPr>
            <a:normAutofit/>
          </a:bodyPr>
          <a:lstStyle>
            <a:lvl1pPr algn="r">
              <a:buNone/>
              <a:defRPr sz="1600" b="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Klepnutím lze upravit styly předlohy textu.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69125" y="6165850"/>
            <a:ext cx="2311400" cy="365125"/>
          </a:xfrm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0968FE-48E3-4E6F-8B32-5543C8096C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12"/>
          <p:cNvCxnSpPr/>
          <p:nvPr userDrawn="1"/>
        </p:nvCxnSpPr>
        <p:spPr>
          <a:xfrm flipV="1">
            <a:off x="881063" y="785813"/>
            <a:ext cx="8429625" cy="158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C:\Users\Trilenid\Desktop\CKD_DIZ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1338" y="411163"/>
            <a:ext cx="1500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16"/>
          <p:cNvSpPr/>
          <p:nvPr userDrawn="1"/>
        </p:nvSpPr>
        <p:spPr>
          <a:xfrm>
            <a:off x="552450" y="6237288"/>
            <a:ext cx="8329613" cy="28575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17"/>
          <p:cNvSpPr/>
          <p:nvPr userDrawn="1"/>
        </p:nvSpPr>
        <p:spPr>
          <a:xfrm>
            <a:off x="9004300" y="6235700"/>
            <a:ext cx="285750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9" name="Picture 15" descr="C:\Users\Trilenid\Desktop\CKD Group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2775" y="6253163"/>
            <a:ext cx="107156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776536" y="980728"/>
            <a:ext cx="8496944" cy="864096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Klepnutím lze upravit styl předlohy nadpisů.</a:t>
            </a:r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0"/>
          </p:nvPr>
        </p:nvSpPr>
        <p:spPr>
          <a:xfrm>
            <a:off x="776536" y="1916832"/>
            <a:ext cx="8496944" cy="792088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Klepnutím lze upravit styly předlohy textu.</a:t>
            </a:r>
          </a:p>
        </p:txBody>
      </p:sp>
      <p:sp>
        <p:nvSpPr>
          <p:cNvPr id="32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960839" y="404664"/>
            <a:ext cx="3456657" cy="504428"/>
          </a:xfrm>
        </p:spPr>
        <p:txBody>
          <a:bodyPr>
            <a:normAutofit/>
          </a:bodyPr>
          <a:lstStyle>
            <a:lvl1pPr algn="r">
              <a:buNone/>
              <a:defRPr sz="1600" b="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Klepnutím lze upravit styly předlohy textu.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69125" y="6165850"/>
            <a:ext cx="2311400" cy="365125"/>
          </a:xfrm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20074BE-6909-4073-B7EF-23A96FF1C5B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12"/>
          <p:cNvCxnSpPr/>
          <p:nvPr userDrawn="1"/>
        </p:nvCxnSpPr>
        <p:spPr>
          <a:xfrm flipV="1">
            <a:off x="881063" y="785813"/>
            <a:ext cx="8429625" cy="158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C:\Users\Trilenid\Desktop\CKD_DIZ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1338" y="411163"/>
            <a:ext cx="1500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16"/>
          <p:cNvSpPr/>
          <p:nvPr userDrawn="1"/>
        </p:nvSpPr>
        <p:spPr>
          <a:xfrm>
            <a:off x="552450" y="6237288"/>
            <a:ext cx="8329613" cy="28575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17"/>
          <p:cNvSpPr/>
          <p:nvPr userDrawn="1"/>
        </p:nvSpPr>
        <p:spPr>
          <a:xfrm>
            <a:off x="9004300" y="6235700"/>
            <a:ext cx="285750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9" name="Picture 15" descr="C:\Users\Trilenid\Desktop\CKD Group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2775" y="6253163"/>
            <a:ext cx="107156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776536" y="980728"/>
            <a:ext cx="8496944" cy="504056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Klepnutím lze upravit styl předlohy nadpisů.</a:t>
            </a: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0"/>
          </p:nvPr>
        </p:nvSpPr>
        <p:spPr>
          <a:xfrm>
            <a:off x="776536" y="1556792"/>
            <a:ext cx="6840810" cy="3168873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3pPr marL="179388" indent="-179388">
              <a:buClr>
                <a:srgbClr val="FFC000"/>
              </a:buClr>
              <a:buSzPct val="120000"/>
              <a:defRPr sz="1400"/>
            </a:lvl3pPr>
            <a:lvl4pPr marL="447675" indent="-179388">
              <a:defRPr sz="1400"/>
            </a:lvl4pPr>
          </a:lstStyle>
          <a:p>
            <a:pPr lvl="0"/>
            <a:r>
              <a:rPr lang="en-US" dirty="0" smtClean="0"/>
              <a:t>Klepnutím lze upravit styly předlohy textu.</a:t>
            </a:r>
          </a:p>
          <a:p>
            <a:pPr lvl="1"/>
            <a:r>
              <a:rPr lang="en-US" dirty="0" smtClean="0"/>
              <a:t>Druhá úroveň</a:t>
            </a:r>
          </a:p>
          <a:p>
            <a:pPr lvl="2"/>
            <a:r>
              <a:rPr lang="en-US" dirty="0" smtClean="0"/>
              <a:t>Třetí úroveň</a:t>
            </a:r>
          </a:p>
        </p:txBody>
      </p:sp>
      <p:sp>
        <p:nvSpPr>
          <p:cNvPr id="23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960839" y="404664"/>
            <a:ext cx="3456657" cy="504428"/>
          </a:xfrm>
        </p:spPr>
        <p:txBody>
          <a:bodyPr>
            <a:normAutofit/>
          </a:bodyPr>
          <a:lstStyle>
            <a:lvl1pPr algn="r">
              <a:buNone/>
              <a:defRPr sz="1600" b="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Klepnutím lze upravit styly předlohy textu.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69125" y="6165850"/>
            <a:ext cx="2311400" cy="365125"/>
          </a:xfrm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20911C-0047-41DA-9237-A875EE7B742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ká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ovací čára 12"/>
          <p:cNvCxnSpPr/>
          <p:nvPr userDrawn="1"/>
        </p:nvCxnSpPr>
        <p:spPr>
          <a:xfrm flipV="1">
            <a:off x="881063" y="785813"/>
            <a:ext cx="8429625" cy="158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2" descr="C:\Users\Trilenid\Desktop\CKD_DIZ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1338" y="411163"/>
            <a:ext cx="1500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16"/>
          <p:cNvSpPr/>
          <p:nvPr userDrawn="1"/>
        </p:nvSpPr>
        <p:spPr>
          <a:xfrm>
            <a:off x="552450" y="6237288"/>
            <a:ext cx="8329613" cy="28575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" name="Obdélník 17"/>
          <p:cNvSpPr/>
          <p:nvPr userDrawn="1"/>
        </p:nvSpPr>
        <p:spPr>
          <a:xfrm>
            <a:off x="9004300" y="6235700"/>
            <a:ext cx="285750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6" name="Picture 15" descr="C:\Users\Trilenid\Desktop\CKD Group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2775" y="6253163"/>
            <a:ext cx="107156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22"/>
          <p:cNvSpPr txBox="1">
            <a:spLocks noChangeArrowheads="1"/>
          </p:cNvSpPr>
          <p:nvPr userDrawn="1"/>
        </p:nvSpPr>
        <p:spPr bwMode="auto">
          <a:xfrm>
            <a:off x="776288" y="1035050"/>
            <a:ext cx="74898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100" b="1" dirty="0">
                <a:solidFill>
                  <a:srgbClr val="FFC000"/>
                </a:solidFill>
                <a:latin typeface="+mn-lt"/>
              </a:rPr>
              <a:t>Integrovaný systém managementu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8" name="Obdélník 18"/>
          <p:cNvSpPr/>
          <p:nvPr userDrawn="1"/>
        </p:nvSpPr>
        <p:spPr>
          <a:xfrm>
            <a:off x="776288" y="1484313"/>
            <a:ext cx="7921625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cs-CZ" sz="1400" b="1" dirty="0">
                <a:latin typeface="Arial" pitchFamily="34" charset="0"/>
                <a:cs typeface="Arial" pitchFamily="34" charset="0"/>
              </a:rPr>
              <a:t>Společnost ČKD PRAHA DIZ, a.s. je držitelem následujících certifikátů:</a:t>
            </a:r>
          </a:p>
          <a:p>
            <a:pPr indent="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EN ISO 9001:2008 pro systém managementu jakosti,</a:t>
            </a:r>
          </a:p>
          <a:p>
            <a:pPr indent="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EN ISO 14001:2004 pro systém managementu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environmentu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,</a:t>
            </a:r>
          </a:p>
          <a:p>
            <a:pPr indent="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  <a:buFont typeface="Arial" pitchFamily="34" charset="0"/>
              <a:buChar char="•"/>
              <a:tabLst>
                <a:tab pos="180975" algn="l"/>
              </a:tabLst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OHSAS 18001:2007 pro systém managementu bezpečnosti a ochrany zdraví při práci.</a:t>
            </a:r>
          </a:p>
        </p:txBody>
      </p:sp>
      <p:pic>
        <p:nvPicPr>
          <p:cNvPr id="9" name="Picture 2" descr="C:\Documents and Settings\reruchov\Dokumenty\CKD\REFERENCE, PREZENTACE\Certifikáty\CZ\QMS_cz.jpg"/>
          <p:cNvPicPr>
            <a:picLocks noChangeAspect="1" noChangeArrowheads="1"/>
          </p:cNvPicPr>
          <p:nvPr userDrawn="1"/>
        </p:nvPicPr>
        <p:blipFill>
          <a:blip r:embed="rId4" cstate="print"/>
          <a:srcRect b="2438"/>
          <a:stretch>
            <a:fillRect/>
          </a:stretch>
        </p:blipFill>
        <p:spPr bwMode="auto">
          <a:xfrm>
            <a:off x="848544" y="3085958"/>
            <a:ext cx="2071688" cy="2857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C:\Documents and Settings\reruchov\Dokumenty\CKD\REFERENCE, PREZENTACE\Certifikáty\CZ\CZ OHSAS 18001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2080" y="3068960"/>
            <a:ext cx="2143147" cy="28903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C:\Documents and Settings\reruchov\Dokumenty\CKD\REFERENCE, PREZENTACE\Certifikáty\CZ\EMS_cz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0312" y="3085958"/>
            <a:ext cx="2083197" cy="28733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TextovéPole 24"/>
          <p:cNvSpPr txBox="1"/>
          <p:nvPr userDrawn="1"/>
        </p:nvSpPr>
        <p:spPr>
          <a:xfrm>
            <a:off x="3692525" y="414338"/>
            <a:ext cx="5724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INTEGROVANÝ SYSTÉM MANAGEMENTU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69125" y="6165850"/>
            <a:ext cx="2311400" cy="365125"/>
          </a:xfrm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E839D3-7B8B-4E27-86F9-6F93C520B4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ovací čára 12"/>
          <p:cNvCxnSpPr/>
          <p:nvPr userDrawn="1"/>
        </p:nvCxnSpPr>
        <p:spPr>
          <a:xfrm flipV="1">
            <a:off x="881063" y="785813"/>
            <a:ext cx="8429625" cy="158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2" descr="C:\Users\Trilenid\Desktop\CKD_DIZ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1338" y="411163"/>
            <a:ext cx="1500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16"/>
          <p:cNvSpPr/>
          <p:nvPr userDrawn="1"/>
        </p:nvSpPr>
        <p:spPr>
          <a:xfrm>
            <a:off x="552450" y="6237288"/>
            <a:ext cx="8329613" cy="28575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6" name="Obdélník 17"/>
          <p:cNvSpPr/>
          <p:nvPr userDrawn="1"/>
        </p:nvSpPr>
        <p:spPr>
          <a:xfrm>
            <a:off x="9004300" y="6235700"/>
            <a:ext cx="285750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7" name="Picture 15" descr="C:\Users\Trilenid\Desktop\CKD Group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2775" y="6253163"/>
            <a:ext cx="107156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16"/>
          <p:cNvSpPr txBox="1">
            <a:spLocks noChangeArrowheads="1"/>
          </p:cNvSpPr>
          <p:nvPr userDrawn="1"/>
        </p:nvSpPr>
        <p:spPr bwMode="auto">
          <a:xfrm>
            <a:off x="4964113" y="2509838"/>
            <a:ext cx="2928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Kolbenova 499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190 02 Praha 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Česká republika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info@ckddiz.cz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latin typeface="+mn-lt"/>
              </a:rPr>
              <a:t>www.ckd.cz</a:t>
            </a:r>
            <a:endParaRPr lang="cs-CZ" sz="1500" dirty="0">
              <a:latin typeface="+mn-lt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1266825" y="1489075"/>
            <a:ext cx="32988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20"/>
          <p:cNvSpPr txBox="1">
            <a:spLocks noChangeArrowheads="1"/>
          </p:cNvSpPr>
          <p:nvPr userDrawn="1"/>
        </p:nvSpPr>
        <p:spPr bwMode="auto">
          <a:xfrm>
            <a:off x="4960938" y="1539875"/>
            <a:ext cx="2071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FFB300"/>
                </a:solidFill>
                <a:latin typeface="+mn-lt"/>
              </a:rPr>
              <a:t>KONTAKT:</a:t>
            </a:r>
            <a:endParaRPr lang="cs-CZ" sz="1500" dirty="0">
              <a:solidFill>
                <a:srgbClr val="FFB300"/>
              </a:solidFill>
              <a:latin typeface="+mn-lt"/>
            </a:endParaRPr>
          </a:p>
        </p:txBody>
      </p:sp>
      <p:sp>
        <p:nvSpPr>
          <p:cNvPr id="11" name="TextovéPole 21"/>
          <p:cNvSpPr txBox="1">
            <a:spLocks noChangeArrowheads="1"/>
          </p:cNvSpPr>
          <p:nvPr userDrawn="1"/>
        </p:nvSpPr>
        <p:spPr bwMode="auto">
          <a:xfrm>
            <a:off x="4972050" y="2011363"/>
            <a:ext cx="3076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latin typeface="+mn-lt"/>
              </a:rPr>
              <a:t>ČKD PRAHA DIZ, a.s.</a:t>
            </a:r>
            <a:endParaRPr lang="cs-CZ" sz="15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Zástupný symbol pro text 11"/>
          <p:cNvSpPr>
            <a:spLocks noGrp="1"/>
          </p:cNvSpPr>
          <p:nvPr>
            <p:ph type="body" sz="quarter" idx="11"/>
          </p:nvPr>
        </p:nvSpPr>
        <p:spPr>
          <a:xfrm>
            <a:off x="5960839" y="404664"/>
            <a:ext cx="3456657" cy="504428"/>
          </a:xfrm>
        </p:spPr>
        <p:txBody>
          <a:bodyPr>
            <a:normAutofit/>
          </a:bodyPr>
          <a:lstStyle>
            <a:lvl1pPr algn="r">
              <a:buNone/>
              <a:defRPr sz="1600" b="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Klepnutím lze upravit styly předlohy textu.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69125" y="6165850"/>
            <a:ext cx="2311400" cy="365125"/>
          </a:xfrm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62B6A6-6E5B-42A3-B83F-41CAAB8FA0C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5D4D3-B42E-45C7-BEE0-2F84822386CE}" type="datetime1">
              <a:rPr lang="cs-CZ"/>
              <a:pPr>
                <a:defRPr/>
              </a:pPr>
              <a:t>15.9.2015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06E103-7283-47D9-9BCB-FFBE21BD4A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4881563" y="1628775"/>
            <a:ext cx="4895850" cy="14398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Generální dodavatel technologií pro tunelový komplex  Blanka </a:t>
            </a:r>
            <a:endParaRPr lang="cs-CZ" dirty="0"/>
          </a:p>
        </p:txBody>
      </p:sp>
      <p:sp>
        <p:nvSpPr>
          <p:cNvPr id="9218" name="Zástupný symbol pro číslo snímku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/>
              <a:t>1</a:t>
            </a:r>
          </a:p>
        </p:txBody>
      </p:sp>
      <p:sp>
        <p:nvSpPr>
          <p:cNvPr id="9219" name="Zástupný symbol pro text 5"/>
          <p:cNvSpPr txBox="1">
            <a:spLocks/>
          </p:cNvSpPr>
          <p:nvPr/>
        </p:nvSpPr>
        <p:spPr bwMode="auto">
          <a:xfrm>
            <a:off x="5600700" y="4508500"/>
            <a:ext cx="39608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1600" b="1" dirty="0"/>
              <a:t>Ing. Ladislav Balšán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1600" b="1" dirty="0" smtClean="0"/>
              <a:t>ČKD </a:t>
            </a:r>
            <a:r>
              <a:rPr lang="cs-CZ" sz="1600" b="1" dirty="0"/>
              <a:t>PRAHA DIZ, a.s.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1600" dirty="0"/>
              <a:t>vedoucí komplexních zkoušek TKB</a:t>
            </a:r>
            <a:endParaRPr lang="cs-CZ" sz="1600" b="1" dirty="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Nadpis 1"/>
          <p:cNvSpPr>
            <a:spLocks noGrp="1"/>
          </p:cNvSpPr>
          <p:nvPr>
            <p:ph type="title"/>
          </p:nvPr>
        </p:nvSpPr>
        <p:spPr>
          <a:xfrm>
            <a:off x="776288" y="981075"/>
            <a:ext cx="8497887" cy="503238"/>
          </a:xfrm>
        </p:spPr>
        <p:txBody>
          <a:bodyPr/>
          <a:lstStyle/>
          <a:p>
            <a:r>
              <a:rPr lang="cs-CZ" sz="2400" dirty="0" smtClean="0"/>
              <a:t>KOMPLETNÍ  DODÁVKY TECHNOLOGIÍ </a:t>
            </a:r>
            <a:endParaRPr lang="cs-CZ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88504" y="1988840"/>
            <a:ext cx="3600400" cy="3744416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od zařízení pro dodávky energií, vzduchotechniky, řízení tunelu až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</a:t>
            </a:r>
            <a:r>
              <a:rPr lang="cs-CZ" dirty="0"/>
              <a:t>dopravní značení a světelnou </a:t>
            </a:r>
            <a:r>
              <a:rPr lang="cs-CZ" dirty="0" smtClean="0"/>
              <a:t>signalizaci</a:t>
            </a:r>
            <a:br>
              <a:rPr lang="cs-CZ" dirty="0" smtClean="0"/>
            </a:b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v prvních úsecích práce zahájeny </a:t>
            </a:r>
            <a:br>
              <a:rPr lang="cs-CZ" dirty="0" smtClean="0"/>
            </a:br>
            <a:r>
              <a:rPr lang="cs-CZ" dirty="0" smtClean="0"/>
              <a:t>v lednu 2012, montáž zařízení </a:t>
            </a:r>
            <a:br>
              <a:rPr lang="cs-CZ" dirty="0" smtClean="0"/>
            </a:br>
            <a:r>
              <a:rPr lang="cs-CZ" dirty="0" smtClean="0"/>
              <a:t>a technologií dokončena na začátku podzimu 2014</a:t>
            </a:r>
            <a:br>
              <a:rPr lang="cs-CZ" dirty="0" smtClean="0"/>
            </a:b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pak zkoušení celého systému a regulace, opakovalo se od léta 2015 </a:t>
            </a:r>
            <a:br>
              <a:rPr lang="cs-CZ" dirty="0" smtClean="0"/>
            </a:br>
            <a:r>
              <a:rPr lang="cs-CZ" dirty="0" smtClean="0"/>
              <a:t>po výměně poničených kabelů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/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60613" y="404813"/>
            <a:ext cx="7056437" cy="5048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VÝSTAVBA TUNELOVÉHO KOMPLEXU BLANKA</a:t>
            </a:r>
            <a:endParaRPr lang="cs-CZ" dirty="0"/>
          </a:p>
        </p:txBody>
      </p:sp>
      <p:sp>
        <p:nvSpPr>
          <p:cNvPr id="10244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BDD0BC-99D1-4230-A0D0-0F919B6B5A8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dirty="0"/>
          </a:p>
        </p:txBody>
      </p:sp>
      <p:pic>
        <p:nvPicPr>
          <p:cNvPr id="10245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4888" y="1844824"/>
            <a:ext cx="5696712" cy="377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Nadpis 1"/>
          <p:cNvSpPr>
            <a:spLocks noGrp="1"/>
          </p:cNvSpPr>
          <p:nvPr>
            <p:ph type="title"/>
          </p:nvPr>
        </p:nvSpPr>
        <p:spPr>
          <a:xfrm>
            <a:off x="776288" y="981075"/>
            <a:ext cx="8497887" cy="503238"/>
          </a:xfrm>
        </p:spPr>
        <p:txBody>
          <a:bodyPr/>
          <a:lstStyle/>
          <a:p>
            <a:r>
              <a:rPr lang="cs-CZ" sz="2400" dirty="0" smtClean="0"/>
              <a:t>CELKEM   6  TECHNOLOGICKÝCH  CENTER</a:t>
            </a:r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60613" y="404813"/>
            <a:ext cx="7056437" cy="5048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VÝSTAVBA TUNELOVÉHO KOMPLEXU BLANKA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1126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43462F-5776-4D9D-9BA9-FE87A373A7C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44488" y="2116154"/>
            <a:ext cx="3384376" cy="316835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cs-CZ" dirty="0"/>
              <a:t>2 výdechové objekty požárního </a:t>
            </a:r>
            <a:r>
              <a:rPr lang="cs-CZ" dirty="0" smtClean="0"/>
              <a:t>větrání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cs-CZ" dirty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cs-CZ" dirty="0" smtClean="0"/>
              <a:t>důležité systémy v celém TKB jsou řešeny jako redundantní – tzn. </a:t>
            </a:r>
            <a:br>
              <a:rPr lang="cs-CZ" dirty="0" smtClean="0"/>
            </a:br>
            <a:r>
              <a:rPr lang="cs-CZ" dirty="0" smtClean="0"/>
              <a:t>zdvojené</a:t>
            </a:r>
            <a:br>
              <a:rPr lang="cs-CZ" dirty="0" smtClean="0"/>
            </a:br>
            <a:endParaRPr lang="cs-CZ" dirty="0" smtClean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cs-CZ" dirty="0" smtClean="0"/>
              <a:t>řízení tunelu (2 vedlejší velíny uvnitř tunelu, 2 velíny pro standardní řízení SAT, HDŘÚ)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cs-CZ" dirty="0" smtClean="0"/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cs-CZ" dirty="0" smtClean="0"/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cs-CZ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4334" y="1772816"/>
            <a:ext cx="5818909" cy="385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Nadpis 1"/>
          <p:cNvSpPr>
            <a:spLocks noGrp="1"/>
          </p:cNvSpPr>
          <p:nvPr>
            <p:ph type="title"/>
          </p:nvPr>
        </p:nvSpPr>
        <p:spPr>
          <a:xfrm>
            <a:off x="776288" y="981075"/>
            <a:ext cx="8497887" cy="503238"/>
          </a:xfrm>
        </p:spPr>
        <p:txBody>
          <a:bodyPr/>
          <a:lstStyle/>
          <a:p>
            <a:r>
              <a:rPr lang="cs-CZ" sz="2400" dirty="0" smtClean="0"/>
              <a:t>VZDUCHOTECHNIKA</a:t>
            </a:r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60613" y="404813"/>
            <a:ext cx="7056437" cy="5048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VÝSTAVBA TUNELOVÉHO KOMPLEXU BLANKA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1229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71BB42-CC1F-4AF9-A05E-5CCBB5B9360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dirty="0"/>
          </a:p>
        </p:txBody>
      </p:sp>
      <p:sp>
        <p:nvSpPr>
          <p:cNvPr id="12292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560512" y="1844824"/>
            <a:ext cx="3168600" cy="3629471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celkem 5 strojoven vzduchotechniky, hlavní strojovna  pod Letnou: </a:t>
            </a:r>
            <a:br>
              <a:rPr lang="cs-CZ" dirty="0" smtClean="0"/>
            </a:b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největší vyražený prostor </a:t>
            </a:r>
            <a:br>
              <a:rPr lang="cs-CZ" dirty="0" smtClean="0"/>
            </a:br>
            <a:r>
              <a:rPr lang="cs-CZ" dirty="0" smtClean="0"/>
              <a:t>v pražském podzemí </a:t>
            </a:r>
            <a:br>
              <a:rPr lang="cs-CZ" dirty="0" smtClean="0"/>
            </a:br>
            <a:r>
              <a:rPr lang="cs-CZ" dirty="0" smtClean="0"/>
              <a:t>(průměr 20 m, délka 130 m, </a:t>
            </a:r>
            <a:br>
              <a:rPr lang="cs-CZ" dirty="0" smtClean="0"/>
            </a:br>
            <a:r>
              <a:rPr lang="cs-CZ" dirty="0" smtClean="0"/>
              <a:t>nad ní 25 m masivu)</a:t>
            </a:r>
            <a:br>
              <a:rPr lang="cs-CZ" dirty="0" smtClean="0"/>
            </a:b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zde ventilátory k odvodu vzduchu, běžný provoz i při možném požáru (nejvíce jich je 11 pod Letnou)</a:t>
            </a:r>
          </a:p>
        </p:txBody>
      </p:sp>
      <p:pic>
        <p:nvPicPr>
          <p:cNvPr id="12293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2920" y="1772816"/>
            <a:ext cx="5348288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>
          <a:xfrm>
            <a:off x="776288" y="981075"/>
            <a:ext cx="8497887" cy="503238"/>
          </a:xfrm>
        </p:spPr>
        <p:txBody>
          <a:bodyPr/>
          <a:lstStyle/>
          <a:p>
            <a:r>
              <a:rPr lang="cs-CZ" dirty="0" smtClean="0"/>
              <a:t>OSVĚTLENÍ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60613" y="404813"/>
            <a:ext cx="7056437" cy="5048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VÝSTAVBA TUNELOVÉHO KOMPLEXU BLANKA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1331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526154-278C-4DAF-81C2-A8F5864C3D1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/>
          </a:p>
        </p:txBody>
      </p:sp>
      <p:pic>
        <p:nvPicPr>
          <p:cNvPr id="13317" name="Obrázek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54325"/>
            <a:ext cx="44577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2854325"/>
            <a:ext cx="44561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776288" y="1557338"/>
            <a:ext cx="8497887" cy="100806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zajišťuje bezpečnost, uživatelskou  pohodu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hlavní a nouzové osvětlení tunelu a pomocných prostor, dopravní vodící osvětlení na rampách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akomodace, osvětlení SOS kiosků  </a:t>
            </a:r>
            <a:r>
              <a:rPr lang="cs-CZ" dirty="0"/>
              <a:t>a únikových východů </a:t>
            </a:r>
            <a:r>
              <a:rPr lang="cs-CZ" dirty="0" smtClean="0"/>
              <a:t>zvýšenou intenzitou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776288" y="981075"/>
            <a:ext cx="8497887" cy="503238"/>
          </a:xfrm>
        </p:spPr>
        <p:txBody>
          <a:bodyPr/>
          <a:lstStyle/>
          <a:p>
            <a:r>
              <a:rPr lang="cs-CZ" dirty="0" smtClean="0"/>
              <a:t>KAMEROVÝ SYSTÉM, ROZHLAS, MĚŘÍCÍ ČIDLA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60613" y="404813"/>
            <a:ext cx="7056437" cy="5048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VÝSTAVBA TUNELOVÉHO KOMPLEXU BLANKA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1433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548742-3F2F-4A25-87B5-86C4BEB7153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632520" y="1728341"/>
            <a:ext cx="4104456" cy="417648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cs-CZ" dirty="0" smtClean="0"/>
              <a:t>vlastní uzavřený TV okruh (300 kamer, </a:t>
            </a:r>
            <a:br>
              <a:rPr lang="cs-CZ" dirty="0" smtClean="0"/>
            </a:br>
            <a:r>
              <a:rPr lang="cs-CZ" dirty="0" smtClean="0"/>
              <a:t>mj</a:t>
            </a:r>
            <a:r>
              <a:rPr lang="cs-CZ" dirty="0"/>
              <a:t>. </a:t>
            </a:r>
            <a:r>
              <a:rPr lang="cs-CZ" dirty="0" smtClean="0"/>
              <a:t>s videodetekcí požáru, rozpoznání pomalu jedoucího vozidla, chodce v </a:t>
            </a:r>
            <a:r>
              <a:rPr lang="cs-CZ" dirty="0"/>
              <a:t>tunelu, vozidla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protisměru, stojícího vozidla, překážky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 vozovce) </a:t>
            </a:r>
            <a:br>
              <a:rPr lang="cs-CZ" dirty="0" smtClean="0"/>
            </a:br>
            <a:endParaRPr lang="cs-CZ" dirty="0" smtClean="0"/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cs-CZ" dirty="0"/>
              <a:t>detekce kouře čidly </a:t>
            </a:r>
            <a:r>
              <a:rPr lang="cs-CZ" dirty="0" smtClean="0"/>
              <a:t>Fireguard, </a:t>
            </a:r>
            <a:r>
              <a:rPr lang="cs-CZ" dirty="0"/>
              <a:t>elektrická požární signalizace s fibrolaserovým detekčním </a:t>
            </a:r>
            <a:r>
              <a:rPr lang="cs-CZ" dirty="0" smtClean="0"/>
              <a:t>kabelem</a:t>
            </a:r>
            <a:br>
              <a:rPr lang="cs-CZ" dirty="0" smtClean="0"/>
            </a:br>
            <a:endParaRPr lang="cs-CZ" dirty="0"/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cs-CZ" dirty="0" smtClean="0"/>
              <a:t>úsekové měření rychlosti (radary) včetně detekce nebezpečného </a:t>
            </a:r>
            <a:r>
              <a:rPr lang="cs-CZ" dirty="0"/>
              <a:t>nákladu, </a:t>
            </a:r>
            <a:r>
              <a:rPr lang="cs-CZ" dirty="0" smtClean="0"/>
              <a:t>vlastní rozhlas </a:t>
            </a:r>
          </a:p>
        </p:txBody>
      </p:sp>
      <p:pic>
        <p:nvPicPr>
          <p:cNvPr id="14341" name="Obrázek 2"/>
          <p:cNvPicPr>
            <a:picLocks noChangeAspect="1"/>
          </p:cNvPicPr>
          <p:nvPr/>
        </p:nvPicPr>
        <p:blipFill>
          <a:blip r:embed="rId2"/>
          <a:srcRect l="12573" t="2" r="17825" b="-2090"/>
          <a:stretch>
            <a:fillRect/>
          </a:stretch>
        </p:blipFill>
        <p:spPr bwMode="auto">
          <a:xfrm>
            <a:off x="5132027" y="1556792"/>
            <a:ext cx="4229582" cy="451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776288" y="981075"/>
            <a:ext cx="8497887" cy="503238"/>
          </a:xfrm>
        </p:spPr>
        <p:txBody>
          <a:bodyPr/>
          <a:lstStyle/>
          <a:p>
            <a:r>
              <a:rPr lang="cs-CZ" dirty="0" smtClean="0"/>
              <a:t>DALŠÍ ZAJÍMAVÁ DATA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2360613" y="404813"/>
            <a:ext cx="7056437" cy="5048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VÝSTAVBA TUNELOVÉHO KOMPLEXU BLANKA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1536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CC979D-4B2C-4C8E-A57E-D0EF097A93C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dirty="0"/>
          </a:p>
        </p:txBody>
      </p:sp>
      <p:sp>
        <p:nvSpPr>
          <p:cNvPr id="15364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776288" y="1557338"/>
            <a:ext cx="8497887" cy="100806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cs-CZ" dirty="0" smtClean="0"/>
              <a:t>instalováno celkem 924 technologických zařízení pro značení a řízení provozu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118 velkoformátových dopravních značek a informačních tabulí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284 ks značení pruhové signalizace, 522 ks podpůrných značek a zařízení, přes 1000 km kabelů</a:t>
            </a:r>
          </a:p>
        </p:txBody>
      </p:sp>
      <p:pic>
        <p:nvPicPr>
          <p:cNvPr id="15365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3" y="2924175"/>
            <a:ext cx="366553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Obráze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8" y="2586038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370CB3-379F-4BDB-B76A-5BD990449B5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165</Words>
  <Application>Microsoft Office PowerPoint</Application>
  <PresentationFormat>A4 (210 x 297 mm)</PresentationFormat>
  <Paragraphs>44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Prezentace aplikace PowerPoint</vt:lpstr>
      <vt:lpstr>KOMPLETNÍ  DODÁVKY TECHNOLOGIÍ </vt:lpstr>
      <vt:lpstr>CELKEM   6  TECHNOLOGICKÝCH  CENTER</vt:lpstr>
      <vt:lpstr>VZDUCHOTECHNIKA</vt:lpstr>
      <vt:lpstr>OSVĚTLENÍ</vt:lpstr>
      <vt:lpstr>KAMEROVÝ SYSTÉM, ROZHLAS, MĚŘÍCÍ ČIDLA </vt:lpstr>
      <vt:lpstr>DALŠÍ ZAJÍMAVÁ DATA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Martina Řeřuchová</dc:creator>
  <cp:lastModifiedBy>Marek</cp:lastModifiedBy>
  <cp:revision>69</cp:revision>
  <dcterms:created xsi:type="dcterms:W3CDTF">2010-07-27T09:19:32Z</dcterms:created>
  <dcterms:modified xsi:type="dcterms:W3CDTF">2015-09-15T10:12:23Z</dcterms:modified>
</cp:coreProperties>
</file>