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3"/>
  </p:notesMasterIdLst>
  <p:handoutMasterIdLst>
    <p:handoutMasterId r:id="rId14"/>
  </p:handoutMasterIdLst>
  <p:sldIdLst>
    <p:sldId id="301" r:id="rId5"/>
    <p:sldId id="331" r:id="rId6"/>
    <p:sldId id="345" r:id="rId7"/>
    <p:sldId id="343" r:id="rId8"/>
    <p:sldId id="347" r:id="rId9"/>
    <p:sldId id="344" r:id="rId10"/>
    <p:sldId id="346" r:id="rId11"/>
    <p:sldId id="325" r:id="rId1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183"/>
    <a:srgbClr val="12BFC8"/>
    <a:srgbClr val="FFCCCC"/>
    <a:srgbClr val="FF9900"/>
    <a:srgbClr val="479247"/>
    <a:srgbClr val="726E68"/>
    <a:srgbClr val="5C5C5C"/>
    <a:srgbClr val="00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7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58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8D5CBA4-4590-4D9C-9DF7-FCF92C7C82F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4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FE49B08B-92B1-487F-BCB5-0572B52E6B1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055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230C7-D328-402E-A36E-009DB4633B8E}" type="slidenum">
              <a:rPr lang="fr-FR"/>
              <a:pPr/>
              <a:t>1</a:t>
            </a:fld>
            <a:endParaRPr lang="fr-F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8D8DAA-88F9-4B86-B5F5-10167888799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0E84E4-4525-4F98-ACEE-3B11A687028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967413" y="1301750"/>
            <a:ext cx="1847850" cy="45291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3863" y="1301750"/>
            <a:ext cx="5391150" cy="45291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D12D1-5C4A-48A2-8621-4C63944FB98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EF27D2-419C-4ADE-AED4-98491430404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6B6187-A844-413E-A265-DD9847B6DDB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08175" y="2492375"/>
            <a:ext cx="2660650" cy="333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1225" y="2492375"/>
            <a:ext cx="2660650" cy="333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020F6-7A4C-4B28-AC5A-97519008FBA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C98F6-4BAA-425F-B355-3547872E835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C5E818-2D21-494C-BC65-7258B72364D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59DDB7-1608-43B9-B71C-64FA8E578C8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05A6F1-D90A-438F-AD0C-6F1358788F2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9C04FC-BA64-42CA-A58F-6F56666C1DF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20688"/>
            <a:ext cx="739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vložíte nadpis</a:t>
            </a:r>
            <a:endParaRPr lang="fr-FR" dirty="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5589588"/>
            <a:ext cx="860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700">
                <a:solidFill>
                  <a:schemeClr val="bg2"/>
                </a:solidFill>
                <a:latin typeface="+mj-lt"/>
              </a:defRPr>
            </a:lvl1pPr>
          </a:lstStyle>
          <a:p>
            <a:fld id="{45231288-7856-46E2-8C66-E76A5AEFFDAA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412776"/>
            <a:ext cx="78488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Odsazení A</a:t>
            </a:r>
            <a:endParaRPr lang="fr-FR" smtClean="0"/>
          </a:p>
          <a:p>
            <a:pPr lvl="1"/>
            <a:r>
              <a:rPr lang="cs-CZ" smtClean="0"/>
              <a:t>Odsazení B</a:t>
            </a:r>
            <a:endParaRPr lang="fr-FR" smtClean="0"/>
          </a:p>
          <a:p>
            <a:pPr lvl="2"/>
            <a:r>
              <a:rPr lang="cs-CZ" smtClean="0"/>
              <a:t>Odsazení C</a:t>
            </a:r>
            <a:endParaRPr lang="fr-FR" smtClean="0"/>
          </a:p>
          <a:p>
            <a:pPr lvl="3"/>
            <a:r>
              <a:rPr lang="cs-CZ" smtClean="0"/>
              <a:t>Odsazení D </a:t>
            </a:r>
            <a:endParaRPr lang="fr-FR" smtClean="0"/>
          </a:p>
          <a:p>
            <a:pPr lvl="4"/>
            <a:r>
              <a:rPr lang="cs-CZ" smtClean="0"/>
              <a:t>Odsazení E</a:t>
            </a:r>
            <a:endParaRPr lang="fr-FR" smtClean="0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467544" y="1124744"/>
            <a:ext cx="7920038" cy="0"/>
          </a:xfrm>
          <a:prstGeom prst="line">
            <a:avLst/>
          </a:prstGeom>
          <a:noFill/>
          <a:ln w="28575">
            <a:solidFill>
              <a:srgbClr val="124183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79206" name="Picture 6" descr="prezentace - texs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44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4489"/>
          </a:solidFill>
          <a:latin typeface="Vinci Sans Medium" pitchFamily="50" charset="-18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4489"/>
          </a:solidFill>
          <a:latin typeface="Vinci Sans Medium" pitchFamily="50" charset="-18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4489"/>
          </a:solidFill>
          <a:latin typeface="Vinci Sans Medium" pitchFamily="50" charset="-18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4489"/>
          </a:solidFill>
          <a:latin typeface="Vinci Sans Medium" pitchFamily="50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4489"/>
          </a:solidFill>
          <a:latin typeface="Vinci Sans Medium" pitchFamily="50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4489"/>
          </a:solidFill>
          <a:latin typeface="Vinci Sans Medium" pitchFamily="50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4489"/>
          </a:solidFill>
          <a:latin typeface="Vinci Sans Medium" pitchFamily="50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4489"/>
          </a:solidFill>
          <a:latin typeface="Vinci Sans Medium" pitchFamily="50" charset="-1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30000"/>
        <a:buBlip>
          <a:blip r:embed="rId14"/>
        </a:buBlip>
        <a:defRPr sz="17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1700">
          <a:solidFill>
            <a:srgbClr val="5C5C5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1700">
          <a:solidFill>
            <a:srgbClr val="5C5C5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4" name="Picture 32" descr="prezentace - nor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725"/>
            <a:ext cx="9179633" cy="68847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0" y="1772816"/>
            <a:ext cx="9129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stavba </a:t>
            </a:r>
            <a:r>
              <a:rPr lang="cs-CZ" sz="3200" dirty="0" smtClean="0">
                <a:solidFill>
                  <a:schemeClr val="bg1"/>
                </a:solidFill>
              </a:rPr>
              <a:t>č.0065 Strahovský tunel 2.stavba </a:t>
            </a:r>
            <a:endParaRPr lang="cs-CZ" sz="3200" dirty="0" smtClean="0">
              <a:solidFill>
                <a:schemeClr val="bg1"/>
              </a:solidFill>
            </a:endParaRPr>
          </a:p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(</a:t>
            </a:r>
            <a:r>
              <a:rPr lang="cs-CZ" sz="3200" dirty="0" smtClean="0">
                <a:solidFill>
                  <a:schemeClr val="bg1"/>
                </a:solidFill>
              </a:rPr>
              <a:t>část 2.B Hloubený tunel MO</a:t>
            </a:r>
            <a:r>
              <a:rPr lang="cs-CZ" sz="3200" dirty="0" smtClean="0">
                <a:solidFill>
                  <a:schemeClr val="bg1"/>
                </a:solidFill>
              </a:rPr>
              <a:t>)</a:t>
            </a:r>
            <a:endParaRPr lang="cs-CZ" sz="32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cs-CZ" sz="3200" dirty="0">
                <a:solidFill>
                  <a:schemeClr val="bg1"/>
                </a:solidFill>
              </a:rPr>
              <a:t>zajímavosti stavby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673552" y="6165304"/>
            <a:ext cx="245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Ing. Petr Tesař</a:t>
            </a:r>
          </a:p>
          <a:p>
            <a:r>
              <a:rPr lang="cs-CZ" sz="1400" dirty="0" smtClean="0">
                <a:solidFill>
                  <a:schemeClr val="bg1"/>
                </a:solidFill>
              </a:rPr>
              <a:t>ředitel závodu Praha západ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748464" cy="1152128"/>
          </a:xfrm>
        </p:spPr>
        <p:txBody>
          <a:bodyPr/>
          <a:lstStyle/>
          <a:p>
            <a:pPr algn="r"/>
            <a:r>
              <a:rPr lang="cs-CZ" sz="2000" dirty="0"/>
              <a:t>stavba č.0065 Strahovský tunel 2.stavba (část 2.B Hloubený tunel MO)</a:t>
            </a:r>
          </a:p>
        </p:txBody>
      </p:sp>
      <p:pic>
        <p:nvPicPr>
          <p:cNvPr id="4" name="Picture 7" descr="J:\prezentace\26_bla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88132"/>
            <a:ext cx="3779912" cy="56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68176"/>
            <a:ext cx="4248472" cy="4653111"/>
          </a:xfrm>
        </p:spPr>
        <p:txBody>
          <a:bodyPr/>
          <a:lstStyle/>
          <a:p>
            <a:r>
              <a:rPr lang="cs-CZ" sz="1600" b="1" dirty="0"/>
              <a:t>Celá </a:t>
            </a:r>
            <a:r>
              <a:rPr lang="cs-CZ" sz="1600" b="1" dirty="0" smtClean="0"/>
              <a:t>stavba MO </a:t>
            </a:r>
            <a:r>
              <a:rPr lang="cs-CZ" sz="1600" b="1" dirty="0"/>
              <a:t>je vedena v hloubeném tunelu </a:t>
            </a:r>
            <a:endParaRPr lang="cs-CZ" sz="1600" b="1" dirty="0" smtClean="0"/>
          </a:p>
          <a:p>
            <a:r>
              <a:rPr lang="cs-CZ" sz="1600" b="1" dirty="0" smtClean="0"/>
              <a:t>Stavba </a:t>
            </a:r>
            <a:r>
              <a:rPr lang="cs-CZ" sz="1600" b="1" dirty="0"/>
              <a:t>začíná za MÚK </a:t>
            </a:r>
            <a:r>
              <a:rPr lang="cs-CZ" sz="1600" b="1" dirty="0" err="1" smtClean="0"/>
              <a:t>Malovanka</a:t>
            </a:r>
            <a:r>
              <a:rPr lang="cs-CZ" sz="1600" b="1" dirty="0" smtClean="0"/>
              <a:t> vede </a:t>
            </a:r>
            <a:r>
              <a:rPr lang="cs-CZ" sz="1600" b="1" dirty="0">
                <a:solidFill>
                  <a:schemeClr val="tx1"/>
                </a:solidFill>
              </a:rPr>
              <a:t>k MÚK </a:t>
            </a:r>
            <a:r>
              <a:rPr lang="cs-CZ" sz="1600" b="1" dirty="0" smtClean="0">
                <a:solidFill>
                  <a:schemeClr val="tx1"/>
                </a:solidFill>
              </a:rPr>
              <a:t>Myslbekova, kde </a:t>
            </a:r>
            <a:r>
              <a:rPr lang="cs-CZ" sz="1600" b="1" dirty="0">
                <a:solidFill>
                  <a:schemeClr val="tx1"/>
                </a:solidFill>
              </a:rPr>
              <a:t>se </a:t>
            </a:r>
            <a:r>
              <a:rPr lang="cs-CZ" sz="1600" b="1" dirty="0" smtClean="0">
                <a:solidFill>
                  <a:schemeClr val="tx1"/>
                </a:solidFill>
              </a:rPr>
              <a:t>napojuje na stavbu 9515 </a:t>
            </a:r>
            <a:r>
              <a:rPr lang="cs-CZ" sz="1600" b="1" dirty="0">
                <a:solidFill>
                  <a:schemeClr val="tx1"/>
                </a:solidFill>
              </a:rPr>
              <a:t>Myslbekova - Prašný </a:t>
            </a:r>
            <a:r>
              <a:rPr lang="cs-CZ" sz="1600" b="1" dirty="0" smtClean="0">
                <a:solidFill>
                  <a:schemeClr val="tx1"/>
                </a:solidFill>
              </a:rPr>
              <a:t>most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Hlavní části stavby:</a:t>
            </a:r>
          </a:p>
          <a:p>
            <a:pPr lvl="1"/>
            <a:r>
              <a:rPr lang="cs-CZ" sz="1600" b="1" dirty="0" smtClean="0">
                <a:solidFill>
                  <a:schemeClr val="tx1"/>
                </a:solidFill>
              </a:rPr>
              <a:t>Hloubený tunel MO</a:t>
            </a:r>
          </a:p>
          <a:p>
            <a:pPr lvl="1"/>
            <a:r>
              <a:rPr lang="cs-CZ" sz="1600" b="1" dirty="0" smtClean="0">
                <a:solidFill>
                  <a:schemeClr val="tx1"/>
                </a:solidFill>
              </a:rPr>
              <a:t>Rozsáhlé přeložky kanalizací, inženýrských sítí a vodních toků</a:t>
            </a:r>
          </a:p>
          <a:p>
            <a:pPr lvl="1"/>
            <a:r>
              <a:rPr lang="cs-CZ" sz="1600" b="1" dirty="0" smtClean="0">
                <a:solidFill>
                  <a:schemeClr val="tx1"/>
                </a:solidFill>
              </a:rPr>
              <a:t>Revitalizace ploch – nový park Maxe van der </a:t>
            </a:r>
            <a:r>
              <a:rPr lang="cs-CZ" sz="1600" b="1" dirty="0" err="1" smtClean="0">
                <a:solidFill>
                  <a:schemeClr val="tx1"/>
                </a:solidFill>
              </a:rPr>
              <a:t>Stoela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lvl="1"/>
            <a:r>
              <a:rPr lang="cs-CZ" sz="1600" b="1" dirty="0" smtClean="0">
                <a:solidFill>
                  <a:schemeClr val="tx1"/>
                </a:solidFill>
              </a:rPr>
              <a:t>Nové komunikace a tramvajové trati</a:t>
            </a:r>
          </a:p>
          <a:p>
            <a:pPr marL="457200" lvl="1" indent="0">
              <a:buNone/>
            </a:pPr>
            <a:r>
              <a:rPr lang="cs-CZ" sz="1600" b="1" dirty="0" smtClean="0">
                <a:solidFill>
                  <a:schemeClr val="tx1"/>
                </a:solidFill>
              </a:rPr>
              <a:t>	(ulice Patočkova a Myslbekova)</a:t>
            </a:r>
            <a:endParaRPr lang="cs-CZ" sz="1600" b="1" dirty="0" smtClean="0">
              <a:solidFill>
                <a:schemeClr val="tx1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Výstavba: 2009 – 2015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7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pPr algn="ctr"/>
            <a:r>
              <a:rPr lang="cs-CZ" sz="2000" dirty="0" smtClean="0"/>
              <a:t>Archeologický průzkum – </a:t>
            </a:r>
            <a:r>
              <a:rPr lang="cs-CZ" sz="2000" dirty="0" smtClean="0"/>
              <a:t>naleziště v ulici Patočkova</a:t>
            </a:r>
            <a:endParaRPr lang="cs-CZ" sz="2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4040188" cy="639762"/>
          </a:xfrm>
        </p:spPr>
        <p:txBody>
          <a:bodyPr/>
          <a:lstStyle/>
          <a:p>
            <a:pPr algn="ctr"/>
            <a:r>
              <a:rPr lang="cs-CZ" sz="1600" dirty="0" smtClean="0"/>
              <a:t>Hroby jsou datovány do </a:t>
            </a:r>
            <a:r>
              <a:rPr lang="cs-CZ" sz="1600" dirty="0"/>
              <a:t>období kolem </a:t>
            </a:r>
            <a:r>
              <a:rPr lang="cs-CZ" sz="1600" dirty="0" smtClean="0"/>
              <a:t>poloviny </a:t>
            </a:r>
            <a:r>
              <a:rPr lang="cs-CZ" sz="1600" dirty="0"/>
              <a:t>18. </a:t>
            </a:r>
            <a:r>
              <a:rPr lang="cs-CZ" sz="1600" dirty="0" smtClean="0"/>
              <a:t>stol., což odpovídá období válek </a:t>
            </a:r>
            <a:r>
              <a:rPr lang="cs-CZ" sz="1600" dirty="0"/>
              <a:t>o habsburské dědictví (prusko-francouzské války, obléhání </a:t>
            </a:r>
            <a:r>
              <a:rPr lang="cs-CZ" sz="1600" dirty="0" smtClean="0"/>
              <a:t>Prahy)</a:t>
            </a:r>
            <a:endParaRPr lang="cs-CZ" sz="16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5220580" cy="3624402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135253" y="5949280"/>
            <a:ext cx="4041775" cy="639762"/>
          </a:xfrm>
        </p:spPr>
        <p:txBody>
          <a:bodyPr/>
          <a:lstStyle/>
          <a:p>
            <a:pPr algn="ctr"/>
            <a:r>
              <a:rPr lang="cs-CZ" sz="1600" dirty="0" smtClean="0"/>
              <a:t>Odkryto bylo 59 hrobů a to vč. 7 dětských. Ostatky byly uloženy v úzkých dřevěných rakvích</a:t>
            </a:r>
            <a:endParaRPr lang="cs-CZ" sz="16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96752"/>
            <a:ext cx="3240360" cy="4320481"/>
          </a:xfrm>
        </p:spPr>
      </p:pic>
    </p:spTree>
    <p:extLst>
      <p:ext uri="{BB962C8B-B14F-4D97-AF65-F5344CB8AC3E}">
        <p14:creationId xmlns:p14="http://schemas.microsoft.com/office/powerpoint/2010/main" val="4073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01000" cy="1066130"/>
          </a:xfrm>
        </p:spPr>
        <p:txBody>
          <a:bodyPr/>
          <a:lstStyle/>
          <a:p>
            <a:pPr algn="ctr"/>
            <a:r>
              <a:rPr lang="cs-CZ" sz="2000" dirty="0" smtClean="0"/>
              <a:t>Výstavba tunelu v bezprostřední blízkosti nadzemní zástavby</a:t>
            </a:r>
            <a:endParaRPr lang="cs-CZ" sz="2000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446822" cy="2471489"/>
          </a:xfrm>
        </p:spPr>
      </p:pic>
      <p:sp>
        <p:nvSpPr>
          <p:cNvPr id="13" name="Zástupný symbol pro tex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" name="Zástupný symbol pro obsah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4865" y="1340768"/>
            <a:ext cx="47045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Zástupný symbol pro obsah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3789015"/>
            <a:ext cx="4115949" cy="308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05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pPr algn="ctr"/>
            <a:r>
              <a:rPr lang="cs-CZ" sz="2400" dirty="0" smtClean="0"/>
              <a:t>Zemní práce – zajištění stavební jámy, </a:t>
            </a:r>
            <a:r>
              <a:rPr lang="cs-CZ" sz="2400" dirty="0" smtClean="0"/>
              <a:t>výstavba MO</a:t>
            </a:r>
            <a:endParaRPr lang="cs-CZ" sz="2400" dirty="0"/>
          </a:p>
        </p:txBody>
      </p:sp>
      <p:pic>
        <p:nvPicPr>
          <p:cNvPr id="8" name="Picture 3" descr="S:\OZ3_TECH\OZ3_NABIDKY\VŠEOBECNÉ PODKLADY PRO NABÍDKY\FOTO\SAT 2B - 2010-2013\3.fáze\Image0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4764"/>
            <a:ext cx="4130529" cy="30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:\OZ3_TECH\OZ3_NABIDKY\VŠEOBECNÉ PODKLADY PRO NABÍDKY\FOTO\SAT 2B - 2010-2013\3.fáze\Image0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87106"/>
            <a:ext cx="4130530" cy="26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OZ3_TECH\OZ3_NABIDKY\VŠEOBECNÉ PODKLADY PRO NABÍDKY\FOTO\SAT 2B - 2010-2013\3.fáze\Image0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8836"/>
            <a:ext cx="4062504" cy="54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dirty="0" smtClean="0"/>
              <a:t>Vozovky u Tunelech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07504" y="4077072"/>
            <a:ext cx="4464496" cy="23762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Asfaltový koberec mastixový </a:t>
            </a:r>
            <a:r>
              <a:rPr lang="cs-CZ" sz="1400" dirty="0" err="1" smtClean="0"/>
              <a:t>modif</a:t>
            </a:r>
            <a:r>
              <a:rPr lang="cs-CZ" sz="1400" dirty="0" smtClean="0"/>
              <a:t>.      </a:t>
            </a:r>
            <a:r>
              <a:rPr lang="cs-CZ" sz="1400" b="0" dirty="0" smtClean="0"/>
              <a:t>35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Spojovací postřik emulzní </a:t>
            </a:r>
            <a:r>
              <a:rPr lang="cs-CZ" sz="1400" dirty="0" err="1" smtClean="0"/>
              <a:t>modif.asf</a:t>
            </a:r>
            <a:r>
              <a:rPr lang="cs-CZ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Asfaltový beton velmi hrubý                   </a:t>
            </a:r>
            <a:r>
              <a:rPr lang="cs-CZ" sz="1400" b="0" dirty="0" smtClean="0"/>
              <a:t>85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Spojovací postřik </a:t>
            </a:r>
            <a:r>
              <a:rPr lang="cs-CZ" sz="1400" dirty="0" smtClean="0"/>
              <a:t>emulzní </a:t>
            </a:r>
            <a:r>
              <a:rPr lang="cs-CZ" sz="1400" dirty="0" err="1"/>
              <a:t>modif.asf</a:t>
            </a:r>
            <a:r>
              <a:rPr lang="cs-CZ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Asfaltový beton pro velmi tenké vrstvy </a:t>
            </a:r>
            <a:r>
              <a:rPr lang="cs-CZ" sz="1400" b="0" dirty="0" smtClean="0"/>
              <a:t>20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/>
              <a:t>Protitrhlinová</a:t>
            </a:r>
            <a:r>
              <a:rPr lang="cs-CZ" sz="1400" dirty="0" smtClean="0"/>
              <a:t> SAMI vrstva                      </a:t>
            </a:r>
            <a:r>
              <a:rPr lang="cs-CZ" sz="1400" b="0" dirty="0" smtClean="0"/>
              <a:t>10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(mikrokoberec GRIPFIBRE </a:t>
            </a:r>
            <a:r>
              <a:rPr lang="cs-CZ" sz="1400" b="0" dirty="0" smtClean="0"/>
              <a:t>7 mm </a:t>
            </a:r>
            <a:r>
              <a:rPr lang="cs-CZ" sz="1400" dirty="0" smtClean="0"/>
              <a:t>+ </a:t>
            </a:r>
            <a:r>
              <a:rPr lang="cs-CZ" sz="1400" dirty="0" smtClean="0"/>
              <a:t>pružná membrána </a:t>
            </a:r>
            <a:r>
              <a:rPr lang="cs-CZ" sz="1400" dirty="0" err="1" smtClean="0"/>
              <a:t>Elastoplast</a:t>
            </a:r>
            <a:r>
              <a:rPr lang="cs-CZ" sz="1400" dirty="0" smtClean="0"/>
              <a:t> </a:t>
            </a:r>
            <a:r>
              <a:rPr lang="cs-CZ" sz="1400" b="0" dirty="0" smtClean="0"/>
              <a:t>3 mm</a:t>
            </a:r>
            <a:r>
              <a:rPr lang="cs-CZ" sz="1400" dirty="0" smtClean="0"/>
              <a:t>)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3601"/>
            <a:ext cx="4328220" cy="2885479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1152128"/>
          </a:xfrm>
        </p:spPr>
        <p:txBody>
          <a:bodyPr/>
          <a:lstStyle/>
          <a:p>
            <a:pPr algn="ctr"/>
            <a:r>
              <a:rPr lang="cs-CZ" sz="1600" dirty="0" smtClean="0"/>
              <a:t>Konstrukční skladba vozovek v tunelu:</a:t>
            </a:r>
          </a:p>
          <a:p>
            <a:pPr algn="ctr"/>
            <a:r>
              <a:rPr lang="cs-CZ" sz="1600" b="0" dirty="0" smtClean="0"/>
              <a:t>Celková plocha </a:t>
            </a:r>
            <a:r>
              <a:rPr lang="cs-CZ" sz="1600" b="0" dirty="0" smtClean="0"/>
              <a:t>vozovek:</a:t>
            </a:r>
            <a:endParaRPr lang="cs-CZ" sz="1600" b="0" dirty="0" smtClean="0"/>
          </a:p>
          <a:p>
            <a:pPr algn="ctr"/>
            <a:r>
              <a:rPr lang="cs-CZ" sz="1600" b="0" dirty="0" smtClean="0"/>
              <a:t>cca 120 000 </a:t>
            </a:r>
            <a:r>
              <a:rPr lang="cs-CZ" sz="1600" b="0" dirty="0" smtClean="0"/>
              <a:t>m</a:t>
            </a:r>
            <a:r>
              <a:rPr lang="cs-CZ" sz="1600" b="0" baseline="30000" dirty="0" smtClean="0"/>
              <a:t>2</a:t>
            </a:r>
          </a:p>
          <a:p>
            <a:pPr algn="ctr"/>
            <a:r>
              <a:rPr lang="cs-CZ" sz="1600" b="0" dirty="0" smtClean="0"/>
              <a:t>Tloušťka konstrukce 150 mm</a:t>
            </a:r>
            <a:endParaRPr lang="cs-CZ" sz="1600" b="0" baseline="300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464496" cy="2976330"/>
          </a:xfrm>
        </p:spPr>
      </p:pic>
    </p:spTree>
    <p:extLst>
      <p:ext uri="{BB962C8B-B14F-4D97-AF65-F5344CB8AC3E}">
        <p14:creationId xmlns:p14="http://schemas.microsoft.com/office/powerpoint/2010/main" val="899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dirty="0" smtClean="0"/>
              <a:t>Park </a:t>
            </a:r>
            <a:r>
              <a:rPr lang="cs-CZ" sz="2000" dirty="0" smtClean="0"/>
              <a:t>Maxe </a:t>
            </a:r>
            <a:r>
              <a:rPr lang="cs-CZ" sz="2000" dirty="0" smtClean="0"/>
              <a:t>van der </a:t>
            </a:r>
            <a:r>
              <a:rPr lang="cs-CZ" sz="2000" dirty="0" err="1" smtClean="0"/>
              <a:t>Stoela</a:t>
            </a:r>
            <a:r>
              <a:rPr lang="cs-CZ" sz="2000" dirty="0" smtClean="0"/>
              <a:t> v ulici Patočkova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1728192"/>
          </a:xfrm>
        </p:spPr>
        <p:txBody>
          <a:bodyPr/>
          <a:lstStyle/>
          <a:p>
            <a:r>
              <a:rPr lang="cs-CZ" sz="1600" dirty="0" smtClean="0"/>
              <a:t>Celková plocha úprav parku 2,5 ha</a:t>
            </a:r>
          </a:p>
          <a:p>
            <a:r>
              <a:rPr lang="cs-CZ" sz="1600" dirty="0" smtClean="0"/>
              <a:t>Celkem vysázeno :</a:t>
            </a:r>
            <a:endParaRPr lang="cs-CZ" sz="1600" dirty="0"/>
          </a:p>
          <a:p>
            <a:r>
              <a:rPr lang="cs-CZ" sz="1600" dirty="0" smtClean="0"/>
              <a:t>175 ks stromů</a:t>
            </a:r>
          </a:p>
          <a:p>
            <a:r>
              <a:rPr lang="cs-CZ" sz="1600" dirty="0" smtClean="0"/>
              <a:t>4 500 ks keřů</a:t>
            </a:r>
          </a:p>
          <a:p>
            <a:r>
              <a:rPr lang="cs-CZ" sz="1600" dirty="0" smtClean="0"/>
              <a:t>3 500 ks trvalek</a:t>
            </a:r>
          </a:p>
          <a:p>
            <a:endParaRPr lang="cs-CZ" sz="1600" dirty="0" smtClean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416491" cy="331236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932040" y="5373216"/>
            <a:ext cx="3960440" cy="639762"/>
          </a:xfrm>
        </p:spPr>
        <p:txBody>
          <a:bodyPr/>
          <a:lstStyle/>
          <a:p>
            <a:r>
              <a:rPr lang="cs-CZ" sz="1600" dirty="0" smtClean="0"/>
              <a:t>Rybník zabírá plochu 1 517 m2</a:t>
            </a:r>
          </a:p>
          <a:p>
            <a:r>
              <a:rPr lang="cs-CZ" sz="1600" dirty="0" smtClean="0"/>
              <a:t>Dětské hřiště 8 </a:t>
            </a:r>
            <a:r>
              <a:rPr lang="cs-CZ" sz="1600" dirty="0" smtClean="0"/>
              <a:t>atrakcí vč</a:t>
            </a:r>
            <a:r>
              <a:rPr lang="cs-CZ" sz="1600" dirty="0" smtClean="0"/>
              <a:t>etně </a:t>
            </a:r>
            <a:r>
              <a:rPr lang="cs-CZ" sz="1600" dirty="0" smtClean="0"/>
              <a:t>velké lanové pyramidy</a:t>
            </a:r>
            <a:endParaRPr lang="cs-CZ" sz="1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140968"/>
            <a:ext cx="4151339" cy="3113504"/>
          </a:xfrm>
        </p:spPr>
      </p:pic>
    </p:spTree>
    <p:extLst>
      <p:ext uri="{BB962C8B-B14F-4D97-AF65-F5344CB8AC3E}">
        <p14:creationId xmlns:p14="http://schemas.microsoft.com/office/powerpoint/2010/main" val="31235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2" descr="prezentace - 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25"/>
            <a:ext cx="9179633" cy="68847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861546" y="2317521"/>
            <a:ext cx="3492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+mj-lt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5783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viaPrezentace-šablona">
  <a:themeElements>
    <a:clrScheme name="EuroviaPrezentace-šablon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roviaPrezentace-šablona">
      <a:majorFont>
        <a:latin typeface="Vinci Sans Medium"/>
        <a:ea typeface=""/>
        <a:cs typeface=""/>
      </a:majorFont>
      <a:minorFont>
        <a:latin typeface="Vinci San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oviaPrezentace-šablon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viaPrezentace-šablon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viaPrezentace-šablon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viaPrezentace-šablon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viaPrezentace-šablon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viaPrezentace-šablon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viaPrezentace-šablon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C77E55B6BCB144B0532D95961B843F" ma:contentTypeVersion="0" ma:contentTypeDescription="Vytvořit nový dokument" ma:contentTypeScope="" ma:versionID="e505a55eaff2e6a552804bbf2dcf8e13">
  <xsd:schema xmlns:xsd="http://www.w3.org/2001/XMLSchema" xmlns:p="http://schemas.microsoft.com/office/2006/metadata/properties" targetNamespace="http://schemas.microsoft.com/office/2006/metadata/properties" ma:root="true" ma:fieldsID="6e09d84638f9847586fe3e45fca291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666111-496C-4ECA-BF6E-376D5C0FD04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D116BE-93B0-40B9-89D6-C0A13FC67B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B02960E-1EB0-4CF2-9BF4-1F5F8B7F4C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227</Words>
  <Application>Microsoft Office PowerPoint</Application>
  <PresentationFormat>Předvádění na obrazovce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EuroviaPrezentace-šablona</vt:lpstr>
      <vt:lpstr>Prezentace aplikace PowerPoint</vt:lpstr>
      <vt:lpstr>stavba č.0065 Strahovský tunel 2.stavba (část 2.B Hloubený tunel MO)</vt:lpstr>
      <vt:lpstr>Archeologický průzkum – naleziště v ulici Patočkova</vt:lpstr>
      <vt:lpstr>Výstavba tunelu v bezprostřední blízkosti nadzemní zástavby</vt:lpstr>
      <vt:lpstr>Zemní práce – zajištění stavební jámy, výstavba MO</vt:lpstr>
      <vt:lpstr>Vozovky u Tunelech</vt:lpstr>
      <vt:lpstr>Park Maxe van der Stoela v ulici Patočkova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Wlk</dc:creator>
  <cp:lastModifiedBy>Libor G.</cp:lastModifiedBy>
  <cp:revision>571</cp:revision>
  <dcterms:created xsi:type="dcterms:W3CDTF">2007-01-08T11:28:59Z</dcterms:created>
  <dcterms:modified xsi:type="dcterms:W3CDTF">2015-09-15T05:34:59Z</dcterms:modified>
</cp:coreProperties>
</file>