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59" r:id="rId6"/>
    <p:sldId id="264" r:id="rId7"/>
    <p:sldId id="261" r:id="rId8"/>
    <p:sldId id="262" r:id="rId9"/>
    <p:sldId id="266" r:id="rId10"/>
    <p:sldId id="268" r:id="rId11"/>
    <p:sldId id="263" r:id="rId12"/>
    <p:sldId id="265" r:id="rId13"/>
    <p:sldId id="267"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00943-8542-488E-95B2-C5044153F881}" type="datetimeFigureOut">
              <a:rPr lang="cs-CZ" smtClean="0"/>
              <a:pPr/>
              <a:t>17.2.2011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02907-6469-4A3B-AC1E-541FD6F6CBA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4B641518-9E2F-43CE-8AC5-9687AF6A9D51}" type="datetime1">
              <a:rPr lang="cs-CZ" smtClean="0"/>
              <a:pPr/>
              <a:t>17.2.2011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378231F-1A18-437D-A7F8-298538D5EC32}" type="datetime1">
              <a:rPr lang="cs-CZ" smtClean="0"/>
              <a:pPr/>
              <a:t>17.2.2011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562ED01-E6A2-4506-8BCE-BB9FD054A4DC}" type="datetime1">
              <a:rPr lang="cs-CZ" smtClean="0"/>
              <a:pPr/>
              <a:t>17.2.2011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F1D9988-16FC-4EE0-8681-1C23D19FA03B}" type="datetime1">
              <a:rPr lang="cs-CZ" smtClean="0"/>
              <a:pPr/>
              <a:t>17.2.2011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E8BB523-1892-4ED9-BC35-5AE9B6AA8070}" type="datetime1">
              <a:rPr lang="cs-CZ" smtClean="0"/>
              <a:pPr/>
              <a:t>17.2.2011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11F9757-372C-4C74-8832-EDD86F788DB6}" type="datetime1">
              <a:rPr lang="cs-CZ" smtClean="0"/>
              <a:pPr/>
              <a:t>17.2.2011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59AED6-E0A4-4F3E-9290-A38868693B2B}" type="datetime1">
              <a:rPr lang="cs-CZ" smtClean="0"/>
              <a:pPr/>
              <a:t>17.2.2011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8CC943D-95FF-43C4-B803-4D2C062A03BD}" type="datetime1">
              <a:rPr lang="cs-CZ" smtClean="0"/>
              <a:pPr/>
              <a:t>17.2.2011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80A88B2-CA6F-4D26-98F6-71967F13CE3A}" type="datetime1">
              <a:rPr lang="cs-CZ" smtClean="0"/>
              <a:pPr/>
              <a:t>17.2.2011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46AF7F91-3F9F-4E32-9883-A08391E361C2}" type="datetime1">
              <a:rPr lang="cs-CZ" smtClean="0"/>
              <a:pPr/>
              <a:t>17.2.2011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507B734-B777-443F-8050-20C4650FF233}" type="datetime1">
              <a:rPr lang="cs-CZ" smtClean="0"/>
              <a:pPr/>
              <a:t>17.2.2011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1B05FCC-F536-47B3-A916-CE1DAEAC481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EBCC0-E854-4BC4-B3A2-A0F7AEA400C2}" type="datetime1">
              <a:rPr lang="cs-CZ" smtClean="0"/>
              <a:pPr/>
              <a:t>17.2.2011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05FCC-F536-47B3-A916-CE1DAEAC481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r>
              <a:rPr lang="cs-CZ" sz="4800" b="1" dirty="0" smtClean="0">
                <a:solidFill>
                  <a:srgbClr val="FF0000"/>
                </a:solidFill>
              </a:rPr>
              <a:t>Historie ÚČOV v Praze</a:t>
            </a:r>
            <a:endParaRPr lang="cs-CZ" sz="4800" b="1" dirty="0">
              <a:solidFill>
                <a:srgbClr val="FF0000"/>
              </a:solidFill>
            </a:endParaRPr>
          </a:p>
        </p:txBody>
      </p:sp>
      <p:sp>
        <p:nvSpPr>
          <p:cNvPr id="4" name="Rectangle 9"/>
          <p:cNvSpPr>
            <a:spLocks noGrp="1" noChangeArrowheads="1"/>
          </p:cNvSpPr>
          <p:nvPr>
            <p:ph type="ctrTitle"/>
          </p:nvPr>
        </p:nvSpPr>
        <p:spPr bwMode="auto">
          <a:prstGeom prst="rect">
            <a:avLst/>
          </a:prstGeom>
          <a:noFill/>
          <a:ln w="9525">
            <a:noFill/>
            <a:miter lim="800000"/>
            <a:headEnd/>
            <a:tailEnd/>
          </a:ln>
          <a:effectLst>
            <a:outerShdw dist="107763" dir="2700000" algn="ctr" rotWithShape="0">
              <a:schemeClr val="bg2">
                <a:alpha val="50000"/>
              </a:schemeClr>
            </a:outerShdw>
          </a:effectLst>
        </p:spPr>
        <p:txBody>
          <a:bodyPr anchor="b">
            <a:normAutofit fontScale="90000"/>
          </a:bodyPr>
          <a:lstStyle/>
          <a:p>
            <a:pPr>
              <a:defRPr/>
            </a:pPr>
            <a:r>
              <a:rPr lang="cs-CZ" sz="4400" dirty="0">
                <a:solidFill>
                  <a:srgbClr val="002060"/>
                </a:solidFill>
                <a:latin typeface="Impact" pitchFamily="34" charset="0"/>
              </a:rPr>
              <a:t>Celková přestavba a rozšíření ÚČOV  Praha na Císařském ostrově               </a:t>
            </a:r>
          </a:p>
        </p:txBody>
      </p:sp>
      <p:sp>
        <p:nvSpPr>
          <p:cNvPr id="5" name="Zástupný symbol pro číslo snímku 4"/>
          <p:cNvSpPr>
            <a:spLocks noGrp="1"/>
          </p:cNvSpPr>
          <p:nvPr>
            <p:ph type="sldNum" sz="quarter" idx="12"/>
          </p:nvPr>
        </p:nvSpPr>
        <p:spPr/>
        <p:txBody>
          <a:bodyPr/>
          <a:lstStyle/>
          <a:p>
            <a:fld id="{61B05FCC-F536-47B3-A916-CE1DAEAC4816}" type="slidenum">
              <a:rPr lang="cs-CZ" smtClean="0"/>
              <a:pPr/>
              <a:t>1</a:t>
            </a:fld>
            <a:endParaRPr lang="cs-CZ"/>
          </a:p>
        </p:txBody>
      </p:sp>
      <p:pic>
        <p:nvPicPr>
          <p:cNvPr id="2050" name="Picture 2" descr="Město se nadále snaží vyřešit stadion na Štvanici        &#10;&#10;"/>
          <p:cNvPicPr>
            <a:picLocks noChangeAspect="1" noChangeArrowheads="1"/>
          </p:cNvPicPr>
          <p:nvPr/>
        </p:nvPicPr>
        <p:blipFill>
          <a:blip r:embed="rId2" cstate="print"/>
          <a:srcRect/>
          <a:stretch>
            <a:fillRect/>
          </a:stretch>
        </p:blipFill>
        <p:spPr bwMode="auto">
          <a:xfrm>
            <a:off x="8133928" y="260648"/>
            <a:ext cx="792088" cy="7920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10</a:t>
            </a:fld>
            <a:endParaRPr lang="cs-CZ"/>
          </a:p>
        </p:txBody>
      </p:sp>
      <p:pic>
        <p:nvPicPr>
          <p:cNvPr id="16" name="Picture 2" descr="Město se nadále snaží vyřešit stadion na Štvanici        &#10;&#10;"/>
          <p:cNvPicPr>
            <a:picLocks noChangeAspect="1" noChangeArrowheads="1"/>
          </p:cNvPicPr>
          <p:nvPr/>
        </p:nvPicPr>
        <p:blipFill>
          <a:blip r:embed="rId2" cstate="print"/>
          <a:srcRect/>
          <a:stretch>
            <a:fillRect/>
          </a:stretch>
        </p:blipFill>
        <p:spPr bwMode="auto">
          <a:xfrm>
            <a:off x="8133928" y="260648"/>
            <a:ext cx="792088" cy="792088"/>
          </a:xfrm>
          <a:prstGeom prst="rect">
            <a:avLst/>
          </a:prstGeom>
          <a:noFill/>
        </p:spPr>
      </p:pic>
      <p:sp>
        <p:nvSpPr>
          <p:cNvPr id="17"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 NVL – vizualizace 2006</a:t>
            </a:r>
            <a:endParaRPr lang="cs-CZ" sz="2400" u="sng" dirty="0">
              <a:solidFill>
                <a:srgbClr val="002060"/>
              </a:solidFill>
              <a:latin typeface="Arial Black" pitchFamily="34" charset="0"/>
            </a:endParaRPr>
          </a:p>
        </p:txBody>
      </p:sp>
      <p:pic>
        <p:nvPicPr>
          <p:cNvPr id="27650" name="Picture 2" descr="C:\Dokumenty\2a006\Propagace 2006\UCOV - zakresy 2006\27.jpg"/>
          <p:cNvPicPr>
            <a:picLocks noChangeAspect="1" noChangeArrowheads="1"/>
          </p:cNvPicPr>
          <p:nvPr/>
        </p:nvPicPr>
        <p:blipFill>
          <a:blip r:embed="rId3" cstate="print"/>
          <a:srcRect/>
          <a:stretch>
            <a:fillRect/>
          </a:stretch>
        </p:blipFill>
        <p:spPr bwMode="auto">
          <a:xfrm>
            <a:off x="319980" y="1129630"/>
            <a:ext cx="8572500" cy="48196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11</a:t>
            </a:fld>
            <a:endParaRPr lang="cs-CZ"/>
          </a:p>
        </p:txBody>
      </p:sp>
      <p:pic>
        <p:nvPicPr>
          <p:cNvPr id="12" name="Obrázek 11" descr="SFO389c62_Vizual_UCOV4.jpg"/>
          <p:cNvPicPr>
            <a:picLocks noChangeAspect="1"/>
          </p:cNvPicPr>
          <p:nvPr/>
        </p:nvPicPr>
        <p:blipFill>
          <a:blip r:embed="rId2" cstate="print"/>
          <a:stretch>
            <a:fillRect/>
          </a:stretch>
        </p:blipFill>
        <p:spPr>
          <a:xfrm>
            <a:off x="179512" y="1089522"/>
            <a:ext cx="8854044" cy="4715741"/>
          </a:xfrm>
          <a:prstGeom prst="rect">
            <a:avLst/>
          </a:prstGeom>
        </p:spPr>
      </p:pic>
      <p:pic>
        <p:nvPicPr>
          <p:cNvPr id="16"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sp>
        <p:nvSpPr>
          <p:cNvPr id="17"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 NVL – vizualizace 2010</a:t>
            </a:r>
            <a:endParaRPr lang="cs-CZ" sz="2400" u="sng"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descr="SFO389c5d_Vizual_UCOV1.jpg"/>
          <p:cNvPicPr>
            <a:picLocks noChangeAspect="1"/>
          </p:cNvPicPr>
          <p:nvPr/>
        </p:nvPicPr>
        <p:blipFill>
          <a:blip r:embed="rId2" cstate="print"/>
          <a:stretch>
            <a:fillRect/>
          </a:stretch>
        </p:blipFill>
        <p:spPr>
          <a:xfrm>
            <a:off x="179512" y="1052736"/>
            <a:ext cx="8784976" cy="5232790"/>
          </a:xfrm>
          <a:prstGeom prst="rect">
            <a:avLst/>
          </a:prstGeom>
        </p:spPr>
      </p:pic>
      <p:sp>
        <p:nvSpPr>
          <p:cNvPr id="4" name="Zástupný symbol pro číslo snímku 3"/>
          <p:cNvSpPr>
            <a:spLocks noGrp="1"/>
          </p:cNvSpPr>
          <p:nvPr>
            <p:ph type="sldNum" sz="quarter" idx="12"/>
          </p:nvPr>
        </p:nvSpPr>
        <p:spPr/>
        <p:txBody>
          <a:bodyPr/>
          <a:lstStyle/>
          <a:p>
            <a:fld id="{61B05FCC-F536-47B3-A916-CE1DAEAC4816}" type="slidenum">
              <a:rPr lang="cs-CZ" smtClean="0"/>
              <a:pPr/>
              <a:t>12</a:t>
            </a:fld>
            <a:endParaRPr lang="cs-CZ"/>
          </a:p>
        </p:txBody>
      </p:sp>
      <p:sp>
        <p:nvSpPr>
          <p:cNvPr id="5" name="Text Box 5"/>
          <p:cNvSpPr txBox="1">
            <a:spLocks noChangeArrowheads="1"/>
          </p:cNvSpPr>
          <p:nvPr/>
        </p:nvSpPr>
        <p:spPr bwMode="auto">
          <a:xfrm>
            <a:off x="3155504" y="4403468"/>
            <a:ext cx="5232920" cy="396875"/>
          </a:xfrm>
          <a:prstGeom prst="rect">
            <a:avLst/>
          </a:prstGeom>
          <a:solidFill>
            <a:srgbClr val="CCFF66"/>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a:solidFill>
                  <a:srgbClr val="006600"/>
                </a:solidFill>
                <a:effectLst>
                  <a:outerShdw blurRad="38100" dist="38100" dir="2700000" algn="tl">
                    <a:srgbClr val="000000"/>
                  </a:outerShdw>
                </a:effectLst>
              </a:rPr>
              <a:t>1995 – 1997 – I. </a:t>
            </a:r>
            <a:r>
              <a:rPr lang="cs-CZ" sz="2000" b="1" dirty="0" smtClean="0">
                <a:solidFill>
                  <a:srgbClr val="006600"/>
                </a:solidFill>
                <a:effectLst>
                  <a:outerShdw blurRad="38100" dist="38100" dir="2700000" algn="tl">
                    <a:srgbClr val="000000"/>
                  </a:outerShdw>
                </a:effectLst>
              </a:rPr>
              <a:t>etapa </a:t>
            </a:r>
            <a:r>
              <a:rPr lang="cs-CZ" sz="2000" b="1" dirty="0">
                <a:solidFill>
                  <a:srgbClr val="006600"/>
                </a:solidFill>
                <a:effectLst>
                  <a:outerShdw blurRad="38100" dist="38100" dir="2700000" algn="tl">
                    <a:srgbClr val="000000"/>
                  </a:outerShdw>
                </a:effectLst>
              </a:rPr>
              <a:t>intenzifikace na 7,0 m</a:t>
            </a:r>
            <a:r>
              <a:rPr lang="cs-CZ" sz="2000" b="1" baseline="30000" dirty="0">
                <a:solidFill>
                  <a:srgbClr val="006600"/>
                </a:solidFill>
                <a:effectLst>
                  <a:outerShdw blurRad="38100" dist="38100" dir="2700000" algn="tl">
                    <a:srgbClr val="000000"/>
                  </a:outerShdw>
                </a:effectLst>
              </a:rPr>
              <a:t>3</a:t>
            </a:r>
            <a:r>
              <a:rPr lang="cs-CZ" sz="2000" b="1" dirty="0">
                <a:solidFill>
                  <a:srgbClr val="006600"/>
                </a:solidFill>
                <a:effectLst>
                  <a:outerShdw blurRad="38100" dist="38100" dir="2700000" algn="tl">
                    <a:srgbClr val="000000"/>
                  </a:outerShdw>
                </a:effectLst>
              </a:rPr>
              <a:t>/s</a:t>
            </a:r>
          </a:p>
        </p:txBody>
      </p:sp>
      <p:sp>
        <p:nvSpPr>
          <p:cNvPr id="6" name="Text Box 6"/>
          <p:cNvSpPr txBox="1">
            <a:spLocks noChangeArrowheads="1"/>
          </p:cNvSpPr>
          <p:nvPr/>
        </p:nvSpPr>
        <p:spPr bwMode="auto">
          <a:xfrm>
            <a:off x="3841304" y="3793868"/>
            <a:ext cx="4763144" cy="396875"/>
          </a:xfrm>
          <a:prstGeom prst="rect">
            <a:avLst/>
          </a:prstGeom>
          <a:solidFill>
            <a:srgbClr val="9999FF"/>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a:solidFill>
                  <a:schemeClr val="bg1"/>
                </a:solidFill>
                <a:effectLst>
                  <a:outerShdw blurRad="38100" dist="38100" dir="2700000" algn="tl">
                    <a:srgbClr val="000000"/>
                  </a:outerShdw>
                </a:effectLst>
              </a:rPr>
              <a:t>1999 – 2000 – krátkodobá opatření (N)</a:t>
            </a:r>
          </a:p>
        </p:txBody>
      </p:sp>
      <p:sp>
        <p:nvSpPr>
          <p:cNvPr id="7" name="Text Box 7"/>
          <p:cNvSpPr txBox="1">
            <a:spLocks noChangeArrowheads="1"/>
          </p:cNvSpPr>
          <p:nvPr/>
        </p:nvSpPr>
        <p:spPr bwMode="auto">
          <a:xfrm>
            <a:off x="4450904" y="3184268"/>
            <a:ext cx="4369568" cy="396875"/>
          </a:xfrm>
          <a:prstGeom prst="rect">
            <a:avLst/>
          </a:prstGeom>
          <a:solidFill>
            <a:srgbClr val="CCECFF"/>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a:solidFill>
                  <a:schemeClr val="tx2"/>
                </a:solidFill>
                <a:effectLst>
                  <a:outerShdw blurRad="38100" dist="38100" dir="2700000" algn="tl">
                    <a:srgbClr val="000000"/>
                  </a:outerShdw>
                </a:effectLst>
              </a:rPr>
              <a:t>2002 – 2003 </a:t>
            </a:r>
            <a:r>
              <a:rPr lang="cs-CZ" sz="2000" b="1" dirty="0" smtClean="0">
                <a:solidFill>
                  <a:schemeClr val="tx2"/>
                </a:solidFill>
                <a:effectLst>
                  <a:outerShdw blurRad="38100" dist="38100" dir="2700000" algn="tl">
                    <a:srgbClr val="000000"/>
                  </a:outerShdw>
                </a:effectLst>
              </a:rPr>
              <a:t>– obnova po </a:t>
            </a:r>
            <a:r>
              <a:rPr lang="cs-CZ" sz="2000" b="1" dirty="0">
                <a:solidFill>
                  <a:schemeClr val="tx2"/>
                </a:solidFill>
                <a:effectLst>
                  <a:outerShdw blurRad="38100" dist="38100" dir="2700000" algn="tl">
                    <a:srgbClr val="000000"/>
                  </a:outerShdw>
                </a:effectLst>
              </a:rPr>
              <a:t>povodni </a:t>
            </a:r>
          </a:p>
        </p:txBody>
      </p:sp>
      <p:sp>
        <p:nvSpPr>
          <p:cNvPr id="8" name="Text Box 8"/>
          <p:cNvSpPr txBox="1">
            <a:spLocks noChangeArrowheads="1"/>
          </p:cNvSpPr>
          <p:nvPr/>
        </p:nvSpPr>
        <p:spPr bwMode="auto">
          <a:xfrm>
            <a:off x="107504" y="6156068"/>
            <a:ext cx="3505200" cy="406400"/>
          </a:xfrm>
          <a:prstGeom prst="rect">
            <a:avLst/>
          </a:prstGeom>
          <a:solidFill>
            <a:srgbClr val="FFFF00"/>
          </a:solidFill>
          <a:ln w="9525">
            <a:solidFill>
              <a:srgbClr val="CCFFFF"/>
            </a:solidFill>
            <a:miter lim="800000"/>
            <a:headEnd/>
            <a:tailEnd/>
          </a:ln>
          <a:effectLst>
            <a:outerShdw dist="107763" dir="2700000" algn="ctr" rotWithShape="0">
              <a:schemeClr val="bg2"/>
            </a:outerShdw>
          </a:effectLst>
        </p:spPr>
        <p:txBody>
          <a:bodyPr>
            <a:spAutoFit/>
          </a:bodyPr>
          <a:lstStyle/>
          <a:p>
            <a:pPr>
              <a:spcBef>
                <a:spcPct val="50000"/>
              </a:spcBef>
              <a:defRPr/>
            </a:pPr>
            <a:r>
              <a:rPr lang="cs-CZ" sz="2000" b="1" dirty="0">
                <a:solidFill>
                  <a:schemeClr val="accent2"/>
                </a:solidFill>
                <a:effectLst>
                  <a:outerShdw blurRad="38100" dist="38100" dir="2700000" algn="tl">
                    <a:srgbClr val="000000"/>
                  </a:outerShdw>
                </a:effectLst>
              </a:rPr>
              <a:t>1960 – 1964 – výstavba ÚČOV</a:t>
            </a:r>
          </a:p>
        </p:txBody>
      </p:sp>
      <p:sp>
        <p:nvSpPr>
          <p:cNvPr id="9" name="Text Box 9"/>
          <p:cNvSpPr txBox="1">
            <a:spLocks noChangeArrowheads="1"/>
          </p:cNvSpPr>
          <p:nvPr/>
        </p:nvSpPr>
        <p:spPr bwMode="auto">
          <a:xfrm>
            <a:off x="1098104" y="5622668"/>
            <a:ext cx="6629400" cy="396875"/>
          </a:xfrm>
          <a:prstGeom prst="rect">
            <a:avLst/>
          </a:prstGeom>
          <a:solidFill>
            <a:srgbClr val="CCFF99"/>
          </a:solid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cs-CZ" sz="2000" b="1">
                <a:solidFill>
                  <a:srgbClr val="663300"/>
                </a:solidFill>
                <a:effectLst>
                  <a:outerShdw blurRad="38100" dist="38100" dir="2700000" algn="tl">
                    <a:srgbClr val="000000"/>
                  </a:outerShdw>
                </a:effectLst>
              </a:rPr>
              <a:t>1973 – 1975 – rozšíření biologického stupně na 4,5 m</a:t>
            </a:r>
            <a:r>
              <a:rPr lang="cs-CZ" sz="2000" b="1" baseline="30000">
                <a:solidFill>
                  <a:srgbClr val="663300"/>
                </a:solidFill>
                <a:effectLst>
                  <a:outerShdw blurRad="38100" dist="38100" dir="2700000" algn="tl">
                    <a:srgbClr val="000000"/>
                  </a:outerShdw>
                </a:effectLst>
              </a:rPr>
              <a:t>3</a:t>
            </a:r>
            <a:r>
              <a:rPr lang="cs-CZ" sz="2000" b="1">
                <a:solidFill>
                  <a:srgbClr val="663300"/>
                </a:solidFill>
                <a:effectLst>
                  <a:outerShdw blurRad="38100" dist="38100" dir="2700000" algn="tl">
                    <a:srgbClr val="000000"/>
                  </a:outerShdw>
                </a:effectLst>
              </a:rPr>
              <a:t>/s</a:t>
            </a:r>
          </a:p>
        </p:txBody>
      </p:sp>
      <p:sp>
        <p:nvSpPr>
          <p:cNvPr id="10" name="Text Box 10"/>
          <p:cNvSpPr txBox="1">
            <a:spLocks noChangeArrowheads="1"/>
          </p:cNvSpPr>
          <p:nvPr/>
        </p:nvSpPr>
        <p:spPr bwMode="auto">
          <a:xfrm>
            <a:off x="2317304" y="5013068"/>
            <a:ext cx="4038600" cy="396875"/>
          </a:xfrm>
          <a:prstGeom prst="rect">
            <a:avLst/>
          </a:prstGeom>
          <a:solidFill>
            <a:srgbClr val="FFCCFF"/>
          </a:solid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cs-CZ" sz="2000" b="1">
                <a:solidFill>
                  <a:srgbClr val="5F5F5F"/>
                </a:solidFill>
                <a:effectLst>
                  <a:outerShdw blurRad="38100" dist="38100" dir="2700000" algn="tl">
                    <a:srgbClr val="000000"/>
                  </a:outerShdw>
                </a:effectLst>
              </a:rPr>
              <a:t>1982 – 1985 – intenzifikace ÚČOV</a:t>
            </a:r>
          </a:p>
        </p:txBody>
      </p:sp>
      <p:sp>
        <p:nvSpPr>
          <p:cNvPr id="12" name="Text Box 7"/>
          <p:cNvSpPr txBox="1">
            <a:spLocks noChangeArrowheads="1"/>
          </p:cNvSpPr>
          <p:nvPr/>
        </p:nvSpPr>
        <p:spPr bwMode="auto">
          <a:xfrm>
            <a:off x="4603304" y="2636912"/>
            <a:ext cx="4289176" cy="400110"/>
          </a:xfrm>
          <a:prstGeom prst="rect">
            <a:avLst/>
          </a:prstGeom>
          <a:solidFill>
            <a:schemeClr val="accent6">
              <a:lumMod val="60000"/>
              <a:lumOff val="40000"/>
            </a:schemeClr>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smtClean="0">
                <a:solidFill>
                  <a:schemeClr val="tx2"/>
                </a:solidFill>
                <a:effectLst>
                  <a:outerShdw blurRad="38100" dist="38100" dir="2700000" algn="tl">
                    <a:srgbClr val="000000"/>
                  </a:outerShdw>
                </a:effectLst>
              </a:rPr>
              <a:t>2004 </a:t>
            </a:r>
            <a:r>
              <a:rPr lang="cs-CZ" sz="2000" b="1" dirty="0">
                <a:solidFill>
                  <a:schemeClr val="tx2"/>
                </a:solidFill>
                <a:effectLst>
                  <a:outerShdw blurRad="38100" dist="38100" dir="2700000" algn="tl">
                    <a:srgbClr val="000000"/>
                  </a:outerShdw>
                </a:effectLst>
              </a:rPr>
              <a:t>– </a:t>
            </a:r>
            <a:r>
              <a:rPr lang="cs-CZ" sz="2000" b="1" dirty="0" smtClean="0">
                <a:solidFill>
                  <a:schemeClr val="tx2"/>
                </a:solidFill>
                <a:effectLst>
                  <a:outerShdw blurRad="38100" dist="38100" dir="2700000" algn="tl">
                    <a:srgbClr val="000000"/>
                  </a:outerShdw>
                </a:effectLst>
              </a:rPr>
              <a:t> stanovena koncepce </a:t>
            </a:r>
            <a:endParaRPr lang="cs-CZ" sz="2000" b="1" dirty="0">
              <a:solidFill>
                <a:schemeClr val="tx2"/>
              </a:solidFill>
              <a:effectLst>
                <a:outerShdw blurRad="38100" dist="38100" dir="2700000" algn="tl">
                  <a:srgbClr val="000000"/>
                </a:outerShdw>
              </a:effectLst>
            </a:endParaRPr>
          </a:p>
        </p:txBody>
      </p:sp>
      <p:sp>
        <p:nvSpPr>
          <p:cNvPr id="13" name="Text Box 10"/>
          <p:cNvSpPr txBox="1">
            <a:spLocks noChangeArrowheads="1"/>
          </p:cNvSpPr>
          <p:nvPr/>
        </p:nvSpPr>
        <p:spPr bwMode="auto">
          <a:xfrm>
            <a:off x="4788024" y="2132856"/>
            <a:ext cx="4104456" cy="400110"/>
          </a:xfrm>
          <a:prstGeom prst="rect">
            <a:avLst/>
          </a:prstGeom>
          <a:solidFill>
            <a:srgbClr val="FFCCFF"/>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smtClean="0">
                <a:solidFill>
                  <a:srgbClr val="5F5F5F"/>
                </a:solidFill>
                <a:effectLst>
                  <a:outerShdw blurRad="38100" dist="38100" dir="2700000" algn="tl">
                    <a:srgbClr val="000000"/>
                  </a:outerShdw>
                </a:effectLst>
              </a:rPr>
              <a:t>2005 – stanovisko EIA</a:t>
            </a:r>
            <a:endParaRPr lang="cs-CZ" sz="2000" b="1" dirty="0">
              <a:solidFill>
                <a:srgbClr val="5F5F5F"/>
              </a:solidFill>
              <a:effectLst>
                <a:outerShdw blurRad="38100" dist="38100" dir="2700000" algn="tl">
                  <a:srgbClr val="000000"/>
                </a:outerShdw>
              </a:effectLst>
            </a:endParaRPr>
          </a:p>
        </p:txBody>
      </p:sp>
      <p:sp>
        <p:nvSpPr>
          <p:cNvPr id="14" name="Text Box 5"/>
          <p:cNvSpPr txBox="1">
            <a:spLocks noChangeArrowheads="1"/>
          </p:cNvSpPr>
          <p:nvPr/>
        </p:nvSpPr>
        <p:spPr bwMode="auto">
          <a:xfrm>
            <a:off x="4932040" y="1628800"/>
            <a:ext cx="3960440" cy="400110"/>
          </a:xfrm>
          <a:prstGeom prst="rect">
            <a:avLst/>
          </a:prstGeom>
          <a:solidFill>
            <a:srgbClr val="CCFF66"/>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smtClean="0">
                <a:solidFill>
                  <a:srgbClr val="006600"/>
                </a:solidFill>
                <a:effectLst>
                  <a:outerShdw blurRad="38100" dist="38100" dir="2700000" algn="tl">
                    <a:srgbClr val="000000"/>
                  </a:outerShdw>
                </a:effectLst>
              </a:rPr>
              <a:t>2009 </a:t>
            </a:r>
            <a:r>
              <a:rPr lang="cs-CZ" sz="2000" b="1" dirty="0">
                <a:solidFill>
                  <a:srgbClr val="006600"/>
                </a:solidFill>
                <a:effectLst>
                  <a:outerShdw blurRad="38100" dist="38100" dir="2700000" algn="tl">
                    <a:srgbClr val="000000"/>
                  </a:outerShdw>
                </a:effectLst>
              </a:rPr>
              <a:t>– </a:t>
            </a:r>
            <a:r>
              <a:rPr lang="cs-CZ" sz="2000" b="1" dirty="0" smtClean="0">
                <a:solidFill>
                  <a:srgbClr val="006600"/>
                </a:solidFill>
                <a:effectLst>
                  <a:outerShdw blurRad="38100" dist="38100" dir="2700000" algn="tl">
                    <a:srgbClr val="000000"/>
                  </a:outerShdw>
                </a:effectLst>
              </a:rPr>
              <a:t>optimalizace, platnost ÚR</a:t>
            </a:r>
            <a:endParaRPr lang="cs-CZ" sz="2000" b="1" dirty="0">
              <a:solidFill>
                <a:srgbClr val="006600"/>
              </a:solidFill>
              <a:effectLst>
                <a:outerShdw blurRad="38100" dist="38100" dir="2700000" algn="tl">
                  <a:srgbClr val="000000"/>
                </a:outerShdw>
              </a:effectLst>
            </a:endParaRPr>
          </a:p>
        </p:txBody>
      </p:sp>
      <p:sp>
        <p:nvSpPr>
          <p:cNvPr id="15" name="Text Box 6"/>
          <p:cNvSpPr txBox="1">
            <a:spLocks noChangeArrowheads="1"/>
          </p:cNvSpPr>
          <p:nvPr/>
        </p:nvSpPr>
        <p:spPr bwMode="auto">
          <a:xfrm>
            <a:off x="5004048" y="1159917"/>
            <a:ext cx="3888432" cy="400110"/>
          </a:xfrm>
          <a:prstGeom prst="rect">
            <a:avLst/>
          </a:prstGeom>
          <a:solidFill>
            <a:srgbClr val="9999FF"/>
          </a:solid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smtClean="0">
                <a:solidFill>
                  <a:schemeClr val="bg1"/>
                </a:solidFill>
                <a:effectLst>
                  <a:outerShdw blurRad="38100" dist="38100" dir="2700000" algn="tl">
                    <a:srgbClr val="000000"/>
                  </a:outerShdw>
                </a:effectLst>
              </a:rPr>
              <a:t>2010 </a:t>
            </a:r>
            <a:r>
              <a:rPr lang="cs-CZ" sz="2000" b="1" dirty="0">
                <a:solidFill>
                  <a:schemeClr val="bg1"/>
                </a:solidFill>
                <a:effectLst>
                  <a:outerShdw blurRad="38100" dist="38100" dir="2700000" algn="tl">
                    <a:srgbClr val="000000"/>
                  </a:outerShdw>
                </a:effectLst>
              </a:rPr>
              <a:t>– </a:t>
            </a:r>
            <a:r>
              <a:rPr lang="cs-CZ" sz="2000" b="1" dirty="0" smtClean="0">
                <a:solidFill>
                  <a:schemeClr val="bg1"/>
                </a:solidFill>
                <a:effectLst>
                  <a:outerShdw blurRad="38100" dist="38100" dir="2700000" algn="tl">
                    <a:srgbClr val="000000"/>
                  </a:outerShdw>
                </a:effectLst>
              </a:rPr>
              <a:t>opravy VN a opatření </a:t>
            </a:r>
            <a:endParaRPr lang="cs-CZ" sz="2000" b="1" dirty="0">
              <a:solidFill>
                <a:schemeClr val="bg1"/>
              </a:solidFill>
              <a:effectLst>
                <a:outerShdw blurRad="38100" dist="38100" dir="2700000" algn="tl">
                  <a:srgbClr val="000000"/>
                </a:outerShdw>
              </a:effectLst>
            </a:endParaRPr>
          </a:p>
        </p:txBody>
      </p:sp>
      <p:sp>
        <p:nvSpPr>
          <p:cNvPr id="11" name="AutoShape 11"/>
          <p:cNvSpPr>
            <a:spLocks noChangeArrowheads="1"/>
          </p:cNvSpPr>
          <p:nvPr/>
        </p:nvSpPr>
        <p:spPr bwMode="auto">
          <a:xfrm rot="17657872">
            <a:off x="3117439" y="2809632"/>
            <a:ext cx="7373393" cy="975209"/>
          </a:xfrm>
          <a:prstGeom prst="curvedUpArrow">
            <a:avLst>
              <a:gd name="adj1" fmla="val 367961"/>
              <a:gd name="adj2" fmla="val 204375"/>
              <a:gd name="adj3" fmla="val 33333"/>
            </a:avLst>
          </a:prstGeom>
          <a:solidFill>
            <a:srgbClr val="FFFF00">
              <a:alpha val="50195"/>
            </a:srgbClr>
          </a:solidFill>
          <a:ln w="9525">
            <a:solidFill>
              <a:schemeClr val="tx1"/>
            </a:solidFill>
            <a:miter lim="800000"/>
            <a:headEnd/>
            <a:tailEnd/>
          </a:ln>
        </p:spPr>
        <p:txBody>
          <a:bodyPr wrap="none" anchor="ctr"/>
          <a:lstStyle/>
          <a:p>
            <a:endParaRPr lang="cs-CZ"/>
          </a:p>
        </p:txBody>
      </p:sp>
      <p:sp>
        <p:nvSpPr>
          <p:cNvPr id="16" name="Text Box 10"/>
          <p:cNvSpPr txBox="1">
            <a:spLocks noChangeArrowheads="1"/>
          </p:cNvSpPr>
          <p:nvPr/>
        </p:nvSpPr>
        <p:spPr bwMode="auto">
          <a:xfrm>
            <a:off x="5148064" y="620688"/>
            <a:ext cx="3744416" cy="400110"/>
          </a:xfrm>
          <a:prstGeom prst="rect">
            <a:avLst/>
          </a:prstGeom>
          <a:solidFill>
            <a:srgbClr val="FFFF00"/>
          </a:solidFill>
          <a:ln w="57150">
            <a:solidFill>
              <a:srgbClr val="FF0000"/>
            </a:solidFill>
            <a:miter lim="800000"/>
            <a:headEnd/>
            <a:tailEnd/>
          </a:ln>
          <a:effectLst>
            <a:outerShdw dist="107763" dir="2700000" algn="ctr" rotWithShape="0">
              <a:schemeClr val="bg2"/>
            </a:outerShdw>
          </a:effectLst>
        </p:spPr>
        <p:txBody>
          <a:bodyPr wrap="square">
            <a:spAutoFit/>
          </a:bodyPr>
          <a:lstStyle/>
          <a:p>
            <a:pPr>
              <a:spcBef>
                <a:spcPct val="50000"/>
              </a:spcBef>
              <a:defRPr/>
            </a:pPr>
            <a:r>
              <a:rPr lang="cs-CZ" sz="2000" b="1" dirty="0" smtClean="0">
                <a:solidFill>
                  <a:srgbClr val="5F5F5F"/>
                </a:solidFill>
                <a:effectLst>
                  <a:outerShdw blurRad="38100" dist="38100" dir="2700000" algn="tl">
                    <a:srgbClr val="000000"/>
                  </a:outerShdw>
                </a:effectLst>
              </a:rPr>
              <a:t>2011 – soutěže a žádost OPŽP</a:t>
            </a:r>
            <a:endParaRPr lang="cs-CZ" sz="2000" b="1" dirty="0">
              <a:solidFill>
                <a:srgbClr val="5F5F5F"/>
              </a:solidFill>
              <a:effectLst>
                <a:outerShdw blurRad="38100" dist="38100" dir="2700000" algn="tl">
                  <a:srgbClr val="000000"/>
                </a:outerShdw>
              </a:effectLst>
            </a:endParaRPr>
          </a:p>
        </p:txBody>
      </p:sp>
      <p:pic>
        <p:nvPicPr>
          <p:cNvPr id="17" name="Picture 2" descr="Město se nadále snaží vyřešit stadion na Štvanici        &#10;&#10;"/>
          <p:cNvPicPr>
            <a:picLocks noChangeAspect="1" noChangeArrowheads="1"/>
          </p:cNvPicPr>
          <p:nvPr/>
        </p:nvPicPr>
        <p:blipFill>
          <a:blip r:embed="rId3" cstate="print"/>
          <a:srcRect/>
          <a:stretch>
            <a:fillRect/>
          </a:stretch>
        </p:blipFill>
        <p:spPr bwMode="auto">
          <a:xfrm>
            <a:off x="179512" y="188640"/>
            <a:ext cx="792088" cy="792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3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2" fill="hold" grpId="0"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7000"/>
                            </p:stCondLst>
                            <p:childTnLst>
                              <p:par>
                                <p:cTn id="15" presetID="2" presetClass="entr" presetSubtype="2" fill="hold" grpId="0" nodeType="afterEffect">
                                  <p:stCondLst>
                                    <p:cond delay="3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0500"/>
                            </p:stCondLst>
                            <p:childTnLst>
                              <p:par>
                                <p:cTn id="20" presetID="2" presetClass="entr" presetSubtype="2"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4000"/>
                            </p:stCondLst>
                            <p:childTnLst>
                              <p:par>
                                <p:cTn id="25" presetID="2" presetClass="entr" presetSubtype="2"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7500"/>
                            </p:stCondLst>
                            <p:childTnLst>
                              <p:par>
                                <p:cTn id="30" presetID="2" presetClass="entr" presetSubtype="2" fill="hold" grpId="0" nodeType="afterEffect">
                                  <p:stCondLst>
                                    <p:cond delay="30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21000"/>
                            </p:stCondLst>
                            <p:childTnLst>
                              <p:par>
                                <p:cTn id="35" presetID="15" presetClass="entr" presetSubtype="0" fill="hold" grpId="0" nodeType="afterEffect">
                                  <p:stCondLst>
                                    <p:cond delay="3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5000"/>
                            </p:stCondLst>
                            <p:childTnLst>
                              <p:par>
                                <p:cTn id="42" presetID="2" presetClass="entr" presetSubtype="2" fill="hold" grpId="0" nodeType="afterEffect">
                                  <p:stCondLst>
                                    <p:cond delay="30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28500"/>
                            </p:stCondLst>
                            <p:childTnLst>
                              <p:par>
                                <p:cTn id="47" presetID="2" presetClass="entr" presetSubtype="2" fill="hold" grpId="0" nodeType="afterEffect">
                                  <p:stCondLst>
                                    <p:cond delay="30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32000"/>
                            </p:stCondLst>
                            <p:childTnLst>
                              <p:par>
                                <p:cTn id="52" presetID="2" presetClass="entr" presetSubtype="2" fill="hold" grpId="0" nodeType="afterEffect">
                                  <p:stCondLst>
                                    <p:cond delay="30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35500"/>
                            </p:stCondLst>
                            <p:childTnLst>
                              <p:par>
                                <p:cTn id="57" presetID="2" presetClass="entr" presetSubtype="2" fill="hold" grpId="0" nodeType="afterEffect">
                                  <p:stCondLst>
                                    <p:cond delay="300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39000"/>
                            </p:stCondLst>
                            <p:childTnLst>
                              <p:par>
                                <p:cTn id="62" presetID="2" presetClass="entr" presetSubtype="2" fill="hold" grpId="0" nodeType="afterEffect">
                                  <p:stCondLst>
                                    <p:cond delay="300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2" grpId="0" animBg="1" autoUpdateAnimBg="0"/>
      <p:bldP spid="13" grpId="0" animBg="1" autoUpdateAnimBg="0"/>
      <p:bldP spid="14" grpId="0" animBg="1" autoUpdateAnimBg="0"/>
      <p:bldP spid="15" grpId="0" animBg="1" autoUpdateAnimBg="0"/>
      <p:bldP spid="11" grpId="0" animBg="1"/>
      <p:bldP spid="1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13</a:t>
            </a:fld>
            <a:endParaRPr lang="cs-CZ"/>
          </a:p>
        </p:txBody>
      </p:sp>
      <p:pic>
        <p:nvPicPr>
          <p:cNvPr id="5" name="Obrázek 4" descr="kalendar_110x72.jpg"/>
          <p:cNvPicPr>
            <a:picLocks noChangeAspect="1"/>
          </p:cNvPicPr>
          <p:nvPr/>
        </p:nvPicPr>
        <p:blipFill>
          <a:blip r:embed="rId2" cstate="print"/>
          <a:stretch>
            <a:fillRect/>
          </a:stretch>
        </p:blipFill>
        <p:spPr>
          <a:xfrm>
            <a:off x="1187624" y="404664"/>
            <a:ext cx="6624736" cy="4336191"/>
          </a:xfrm>
          <a:prstGeom prst="rect">
            <a:avLst/>
          </a:prstGeom>
        </p:spPr>
      </p:pic>
      <p:sp>
        <p:nvSpPr>
          <p:cNvPr id="10" name="Text Box 4"/>
          <p:cNvSpPr txBox="1">
            <a:spLocks noChangeArrowheads="1"/>
          </p:cNvSpPr>
          <p:nvPr/>
        </p:nvSpPr>
        <p:spPr bwMode="auto">
          <a:xfrm>
            <a:off x="0" y="4474027"/>
            <a:ext cx="9144000" cy="861774"/>
          </a:xfrm>
          <a:prstGeom prst="rect">
            <a:avLst/>
          </a:prstGeom>
          <a:noFill/>
          <a:ln w="12700">
            <a:noFill/>
            <a:miter lim="800000"/>
            <a:headEnd type="none" w="sm" len="sm"/>
            <a:tailEnd type="none" w="sm" len="sm"/>
          </a:ln>
          <a:effectLst/>
        </p:spPr>
        <p:txBody>
          <a:bodyPr>
            <a:spAutoFit/>
          </a:bodyPr>
          <a:lstStyle/>
          <a:p>
            <a:pPr marL="342900" indent="-342900" algn="ctr" defTabSz="762000">
              <a:spcBef>
                <a:spcPct val="50000"/>
              </a:spcBef>
              <a:defRPr/>
            </a:pPr>
            <a:endParaRPr lang="cs-CZ" sz="2000" b="1" dirty="0" smtClean="0">
              <a:latin typeface="Arial" pitchFamily="34" charset="0"/>
              <a:cs typeface="Arial" pitchFamily="34" charset="0"/>
            </a:endParaRPr>
          </a:p>
          <a:p>
            <a:pPr marL="342900" indent="-342900" algn="ctr" defTabSz="762000">
              <a:spcBef>
                <a:spcPct val="50000"/>
              </a:spcBef>
              <a:defRPr/>
            </a:pPr>
            <a:r>
              <a:rPr lang="cs-CZ" sz="2000" b="1" dirty="0" smtClean="0">
                <a:latin typeface="Arial" pitchFamily="34" charset="0"/>
                <a:cs typeface="Arial" pitchFamily="34" charset="0"/>
              </a:rPr>
              <a:t>Děkuji za pozornost!</a:t>
            </a:r>
            <a:endParaRPr lang="cs-CZ" sz="2000" b="1" dirty="0">
              <a:latin typeface="Arial" pitchFamily="34" charset="0"/>
              <a:cs typeface="Arial" pitchFamily="34" charset="0"/>
            </a:endParaRPr>
          </a:p>
        </p:txBody>
      </p:sp>
      <p:pic>
        <p:nvPicPr>
          <p:cNvPr id="6"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MAPKA.BMP"/>
          <p:cNvPicPr>
            <a:picLocks noChangeAspect="1" noChangeArrowheads="1"/>
          </p:cNvPicPr>
          <p:nvPr/>
        </p:nvPicPr>
        <p:blipFill>
          <a:blip r:embed="rId2" cstate="print"/>
          <a:srcRect/>
          <a:stretch>
            <a:fillRect/>
          </a:stretch>
        </p:blipFill>
        <p:spPr bwMode="auto">
          <a:xfrm>
            <a:off x="4724400" y="533400"/>
            <a:ext cx="4114800" cy="5486400"/>
          </a:xfrm>
          <a:prstGeom prst="rect">
            <a:avLst/>
          </a:prstGeom>
          <a:noFill/>
          <a:ln w="9525">
            <a:solidFill>
              <a:schemeClr val="tx1"/>
            </a:solidFill>
            <a:miter lim="800000"/>
            <a:headEnd/>
            <a:tailEnd/>
          </a:ln>
          <a:effectLst>
            <a:outerShdw dist="107763" dir="2700000" algn="ctr" rotWithShape="0">
              <a:srgbClr val="808080"/>
            </a:outerShdw>
          </a:effectLst>
        </p:spPr>
      </p:pic>
      <p:pic>
        <p:nvPicPr>
          <p:cNvPr id="5" name="Picture 14" descr="C:\PRACE\PROJEKTY\GO_HMP\Presentace_GOHMP\LINDLEY1.jpg"/>
          <p:cNvPicPr>
            <a:picLocks noChangeAspect="1" noChangeArrowheads="1"/>
          </p:cNvPicPr>
          <p:nvPr/>
        </p:nvPicPr>
        <p:blipFill>
          <a:blip r:embed="rId3" cstate="print"/>
          <a:srcRect/>
          <a:stretch>
            <a:fillRect/>
          </a:stretch>
        </p:blipFill>
        <p:spPr bwMode="auto">
          <a:xfrm>
            <a:off x="6781800" y="3581400"/>
            <a:ext cx="1898650" cy="2286000"/>
          </a:xfrm>
          <a:prstGeom prst="rect">
            <a:avLst/>
          </a:prstGeom>
          <a:noFill/>
          <a:ln w="9525">
            <a:solidFill>
              <a:schemeClr val="tx1"/>
            </a:solidFill>
            <a:miter lim="800000"/>
            <a:headEnd/>
            <a:tailEnd/>
          </a:ln>
          <a:effectLst>
            <a:outerShdw dist="107763" dir="2700000" algn="ctr" rotWithShape="0">
              <a:srgbClr val="808080"/>
            </a:outerShdw>
          </a:effectLst>
        </p:spPr>
      </p:pic>
      <p:pic>
        <p:nvPicPr>
          <p:cNvPr id="6" name="Picture 19" descr="C:\MUCHA\Prezentace_Seminare_Konference\UCOV Praha_intenzifikace_vse\Stara_Prazska_cistirna_Bubenec.jpg"/>
          <p:cNvPicPr>
            <a:picLocks noChangeAspect="1" noChangeArrowheads="1"/>
          </p:cNvPicPr>
          <p:nvPr/>
        </p:nvPicPr>
        <p:blipFill>
          <a:blip r:embed="rId4" cstate="print"/>
          <a:srcRect/>
          <a:stretch>
            <a:fillRect/>
          </a:stretch>
        </p:blipFill>
        <p:spPr bwMode="auto">
          <a:xfrm>
            <a:off x="457200" y="3733800"/>
            <a:ext cx="3886200" cy="2962275"/>
          </a:xfrm>
          <a:prstGeom prst="rect">
            <a:avLst/>
          </a:prstGeom>
          <a:noFill/>
          <a:effectLst>
            <a:outerShdw dist="107763" dir="2700000" algn="ctr" rotWithShape="0">
              <a:srgbClr val="808080"/>
            </a:outerShdw>
          </a:effectLst>
        </p:spPr>
      </p:pic>
      <p:pic>
        <p:nvPicPr>
          <p:cNvPr id="7" name="Picture 15" descr="G:\obrazky\PARSTR.BMP"/>
          <p:cNvPicPr>
            <a:picLocks noChangeAspect="1" noChangeArrowheads="1"/>
          </p:cNvPicPr>
          <p:nvPr/>
        </p:nvPicPr>
        <p:blipFill>
          <a:blip r:embed="rId5" cstate="print"/>
          <a:srcRect/>
          <a:stretch>
            <a:fillRect/>
          </a:stretch>
        </p:blipFill>
        <p:spPr bwMode="auto">
          <a:xfrm>
            <a:off x="4191000" y="4959350"/>
            <a:ext cx="2819400" cy="1593850"/>
          </a:xfrm>
          <a:prstGeom prst="rect">
            <a:avLst/>
          </a:prstGeom>
          <a:noFill/>
          <a:ln w="9525">
            <a:solidFill>
              <a:schemeClr val="tx1"/>
            </a:solidFill>
            <a:miter lim="800000"/>
            <a:headEnd/>
            <a:tailEnd/>
          </a:ln>
          <a:effectLst>
            <a:outerShdw dist="107763" dir="2700000" algn="ctr" rotWithShape="0">
              <a:srgbClr val="808080"/>
            </a:outerShdw>
          </a:effectLst>
        </p:spPr>
      </p:pic>
      <p:sp>
        <p:nvSpPr>
          <p:cNvPr id="8" name="Text Box 16"/>
          <p:cNvSpPr txBox="1">
            <a:spLocks noChangeArrowheads="1"/>
          </p:cNvSpPr>
          <p:nvPr/>
        </p:nvSpPr>
        <p:spPr bwMode="auto">
          <a:xfrm>
            <a:off x="228600" y="304800"/>
            <a:ext cx="5334000" cy="2548390"/>
          </a:xfrm>
          <a:prstGeom prst="rect">
            <a:avLst/>
          </a:prstGeom>
          <a:noFill/>
          <a:ln w="9525">
            <a:noFill/>
            <a:miter lim="800000"/>
            <a:headEnd/>
            <a:tailEnd/>
          </a:ln>
          <a:effectLst/>
        </p:spPr>
        <p:txBody>
          <a:bodyPr>
            <a:spAutoFit/>
          </a:bodyPr>
          <a:lstStyle/>
          <a:p>
            <a:pPr marL="457200" indent="-457200" eaLnBrk="0" hangingPunct="0">
              <a:lnSpc>
                <a:spcPct val="80000"/>
              </a:lnSpc>
              <a:spcBef>
                <a:spcPct val="50000"/>
              </a:spcBef>
              <a:buClr>
                <a:srgbClr val="333399"/>
              </a:buClr>
              <a:buFont typeface="Wingdings" pitchFamily="2" charset="2"/>
              <a:buNone/>
              <a:defRPr/>
            </a:pPr>
            <a:r>
              <a:rPr lang="cs-CZ" sz="2400" b="1" u="sng" dirty="0">
                <a:solidFill>
                  <a:srgbClr val="FF3300"/>
                </a:solidFill>
              </a:rPr>
              <a:t>Historie likvidace odpadních vod:</a:t>
            </a: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333399"/>
                </a:solidFill>
              </a:rPr>
              <a:t>1310 – první informace o </a:t>
            </a:r>
            <a:r>
              <a:rPr lang="cs-CZ" sz="1800" b="1" dirty="0" smtClean="0">
                <a:solidFill>
                  <a:srgbClr val="333399"/>
                </a:solidFill>
              </a:rPr>
              <a:t>odpad. </a:t>
            </a:r>
            <a:r>
              <a:rPr lang="cs-CZ" sz="1800" b="1" dirty="0">
                <a:solidFill>
                  <a:srgbClr val="333399"/>
                </a:solidFill>
              </a:rPr>
              <a:t>vodách</a:t>
            </a: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333399"/>
                </a:solidFill>
              </a:rPr>
              <a:t>1660 – první kanalizace </a:t>
            </a:r>
            <a:r>
              <a:rPr lang="cs-CZ" sz="1800" b="1" dirty="0" smtClean="0">
                <a:solidFill>
                  <a:srgbClr val="333399"/>
                </a:solidFill>
              </a:rPr>
              <a:t>– Klementinum </a:t>
            </a:r>
            <a:endParaRPr lang="cs-CZ" sz="1800" b="1" dirty="0">
              <a:solidFill>
                <a:srgbClr val="333399"/>
              </a:solidFill>
            </a:endParaRP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333399"/>
                </a:solidFill>
              </a:rPr>
              <a:t>1787 – Josef II. – dekret o založení sítě</a:t>
            </a: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333399"/>
                </a:solidFill>
              </a:rPr>
              <a:t>1818 – Rudolf </a:t>
            </a:r>
            <a:r>
              <a:rPr lang="cs-CZ" sz="1800" b="1" dirty="0" err="1">
                <a:solidFill>
                  <a:srgbClr val="333399"/>
                </a:solidFill>
              </a:rPr>
              <a:t>Chotek</a:t>
            </a:r>
            <a:r>
              <a:rPr lang="cs-CZ" sz="1800" b="1" dirty="0">
                <a:solidFill>
                  <a:srgbClr val="333399"/>
                </a:solidFill>
              </a:rPr>
              <a:t> </a:t>
            </a:r>
            <a:r>
              <a:rPr lang="cs-CZ" sz="1800" b="1" dirty="0" smtClean="0">
                <a:solidFill>
                  <a:srgbClr val="333399"/>
                </a:solidFill>
              </a:rPr>
              <a:t>– 40 km stok. </a:t>
            </a:r>
            <a:r>
              <a:rPr lang="cs-CZ" sz="1800" b="1" dirty="0">
                <a:solidFill>
                  <a:srgbClr val="333399"/>
                </a:solidFill>
              </a:rPr>
              <a:t>sítě</a:t>
            </a: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333399"/>
                </a:solidFill>
              </a:rPr>
              <a:t>1888 – </a:t>
            </a:r>
            <a:r>
              <a:rPr lang="cs-CZ" sz="1800" b="1" dirty="0" err="1" smtClean="0">
                <a:solidFill>
                  <a:srgbClr val="333399"/>
                </a:solidFill>
              </a:rPr>
              <a:t>zal</a:t>
            </a:r>
            <a:r>
              <a:rPr lang="cs-CZ" sz="1800" b="1" dirty="0" smtClean="0">
                <a:solidFill>
                  <a:srgbClr val="333399"/>
                </a:solidFill>
              </a:rPr>
              <a:t>. </a:t>
            </a:r>
            <a:r>
              <a:rPr lang="cs-CZ" sz="1800" b="1" dirty="0">
                <a:solidFill>
                  <a:srgbClr val="333399"/>
                </a:solidFill>
              </a:rPr>
              <a:t>městského institutu stokování</a:t>
            </a:r>
          </a:p>
          <a:p>
            <a:pPr marL="457200" indent="-457200" eaLnBrk="0" hangingPunct="0">
              <a:lnSpc>
                <a:spcPct val="80000"/>
              </a:lnSpc>
              <a:spcBef>
                <a:spcPct val="50000"/>
              </a:spcBef>
              <a:buClr>
                <a:srgbClr val="333399"/>
              </a:buClr>
              <a:buFont typeface="Wingdings" pitchFamily="2" charset="2"/>
              <a:buChar char="q"/>
              <a:defRPr/>
            </a:pPr>
            <a:r>
              <a:rPr lang="cs-CZ" sz="1800" b="1" dirty="0">
                <a:solidFill>
                  <a:srgbClr val="FF0000"/>
                </a:solidFill>
              </a:rPr>
              <a:t>1910</a:t>
            </a:r>
            <a:r>
              <a:rPr lang="cs-CZ" sz="1800" b="1" dirty="0">
                <a:solidFill>
                  <a:srgbClr val="333399"/>
                </a:solidFill>
              </a:rPr>
              <a:t> </a:t>
            </a:r>
            <a:r>
              <a:rPr lang="cs-CZ" sz="1800" b="1" dirty="0" smtClean="0">
                <a:solidFill>
                  <a:srgbClr val="333399"/>
                </a:solidFill>
              </a:rPr>
              <a:t>– William </a:t>
            </a:r>
            <a:r>
              <a:rPr lang="cs-CZ" sz="1800" b="1" dirty="0" err="1" smtClean="0">
                <a:solidFill>
                  <a:srgbClr val="333399"/>
                </a:solidFill>
              </a:rPr>
              <a:t>Heerlein</a:t>
            </a:r>
            <a:r>
              <a:rPr lang="cs-CZ" sz="1800" b="1" dirty="0" smtClean="0">
                <a:solidFill>
                  <a:srgbClr val="333399"/>
                </a:solidFill>
              </a:rPr>
              <a:t> </a:t>
            </a:r>
            <a:r>
              <a:rPr lang="cs-CZ" sz="1800" b="1" dirty="0" err="1">
                <a:solidFill>
                  <a:srgbClr val="333399"/>
                </a:solidFill>
              </a:rPr>
              <a:t>Lindley</a:t>
            </a:r>
            <a:endParaRPr lang="cs-CZ" sz="1800" b="1" dirty="0">
              <a:solidFill>
                <a:srgbClr val="333399"/>
              </a:solidFill>
            </a:endParaRPr>
          </a:p>
        </p:txBody>
      </p:sp>
      <p:sp>
        <p:nvSpPr>
          <p:cNvPr id="9" name="Rectangle 18"/>
          <p:cNvSpPr>
            <a:spLocks noChangeArrowheads="1"/>
          </p:cNvSpPr>
          <p:nvPr/>
        </p:nvSpPr>
        <p:spPr bwMode="auto">
          <a:xfrm>
            <a:off x="755576" y="2852936"/>
            <a:ext cx="3886200" cy="533400"/>
          </a:xfrm>
          <a:prstGeom prst="rect">
            <a:avLst/>
          </a:prstGeom>
          <a:noFill/>
          <a:ln w="9525">
            <a:noFill/>
            <a:miter lim="800000"/>
            <a:headEnd/>
            <a:tailEnd/>
          </a:ln>
          <a:effectLst/>
        </p:spPr>
        <p:txBody>
          <a:bodyPr>
            <a:spAutoFit/>
          </a:bodyPr>
          <a:lstStyle/>
          <a:p>
            <a:pPr eaLnBrk="0" hangingPunct="0">
              <a:lnSpc>
                <a:spcPct val="90000"/>
              </a:lnSpc>
              <a:spcBef>
                <a:spcPct val="50000"/>
              </a:spcBef>
              <a:buClr>
                <a:srgbClr val="333399"/>
              </a:buClr>
              <a:buFont typeface="Wingdings" pitchFamily="2" charset="2"/>
              <a:buNone/>
              <a:defRPr/>
            </a:pPr>
            <a:r>
              <a:rPr lang="cs-CZ" sz="1600" dirty="0">
                <a:solidFill>
                  <a:srgbClr val="333399"/>
                </a:solidFill>
                <a:effectLst>
                  <a:outerShdw blurRad="38100" dist="38100" dir="2700000" algn="tl">
                    <a:srgbClr val="000000">
                      <a:alpha val="43137"/>
                    </a:srgbClr>
                  </a:outerShdw>
                </a:effectLst>
                <a:latin typeface="Arial" charset="0"/>
              </a:rPr>
              <a:t>hlavní kmenové sběrače, </a:t>
            </a:r>
            <a:r>
              <a:rPr lang="cs-CZ" sz="1600" dirty="0" err="1">
                <a:solidFill>
                  <a:srgbClr val="333399"/>
                </a:solidFill>
                <a:effectLst>
                  <a:outerShdw blurRad="38100" dist="38100" dir="2700000" algn="tl">
                    <a:srgbClr val="000000">
                      <a:alpha val="43137"/>
                    </a:srgbClr>
                  </a:outerShdw>
                </a:effectLst>
                <a:latin typeface="Arial" charset="0"/>
              </a:rPr>
              <a:t>dvoúrovňový</a:t>
            </a:r>
            <a:r>
              <a:rPr lang="cs-CZ" sz="1600" dirty="0">
                <a:solidFill>
                  <a:srgbClr val="333399"/>
                </a:solidFill>
                <a:effectLst>
                  <a:outerShdw blurRad="38100" dist="38100" dir="2700000" algn="tl">
                    <a:srgbClr val="000000">
                      <a:alpha val="43137"/>
                    </a:srgbClr>
                  </a:outerShdw>
                </a:effectLst>
                <a:latin typeface="Arial" charset="0"/>
              </a:rPr>
              <a:t> systém, </a:t>
            </a:r>
            <a:r>
              <a:rPr lang="cs-CZ" sz="1600" dirty="0">
                <a:solidFill>
                  <a:srgbClr val="FF0000"/>
                </a:solidFill>
                <a:effectLst>
                  <a:outerShdw blurRad="38100" dist="38100" dir="2700000" algn="tl">
                    <a:srgbClr val="000000">
                      <a:alpha val="43137"/>
                    </a:srgbClr>
                  </a:outerShdw>
                </a:effectLst>
                <a:latin typeface="Arial" charset="0"/>
              </a:rPr>
              <a:t>mechanická čistírna</a:t>
            </a:r>
          </a:p>
        </p:txBody>
      </p:sp>
      <p:sp>
        <p:nvSpPr>
          <p:cNvPr id="10" name="Freeform 6"/>
          <p:cNvSpPr>
            <a:spLocks/>
          </p:cNvSpPr>
          <p:nvPr/>
        </p:nvSpPr>
        <p:spPr bwMode="auto">
          <a:xfrm>
            <a:off x="5867400" y="1752600"/>
            <a:ext cx="2209800" cy="1371600"/>
          </a:xfrm>
          <a:custGeom>
            <a:avLst/>
            <a:gdLst>
              <a:gd name="T0" fmla="*/ 864 w 1392"/>
              <a:gd name="T1" fmla="*/ 864 h 864"/>
              <a:gd name="T2" fmla="*/ 1344 w 1392"/>
              <a:gd name="T3" fmla="*/ 672 h 864"/>
              <a:gd name="T4" fmla="*/ 1344 w 1392"/>
              <a:gd name="T5" fmla="*/ 528 h 864"/>
              <a:gd name="T6" fmla="*/ 1392 w 1392"/>
              <a:gd name="T7" fmla="*/ 432 h 864"/>
              <a:gd name="T8" fmla="*/ 1344 w 1392"/>
              <a:gd name="T9" fmla="*/ 192 h 864"/>
              <a:gd name="T10" fmla="*/ 912 w 1392"/>
              <a:gd name="T11" fmla="*/ 0 h 864"/>
              <a:gd name="T12" fmla="*/ 816 w 1392"/>
              <a:gd name="T13" fmla="*/ 48 h 864"/>
              <a:gd name="T14" fmla="*/ 384 w 1392"/>
              <a:gd name="T15" fmla="*/ 48 h 864"/>
              <a:gd name="T16" fmla="*/ 48 w 1392"/>
              <a:gd name="T17" fmla="*/ 192 h 864"/>
              <a:gd name="T18" fmla="*/ 0 w 1392"/>
              <a:gd name="T19" fmla="*/ 144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2"/>
              <a:gd name="T31" fmla="*/ 0 h 864"/>
              <a:gd name="T32" fmla="*/ 1392 w 1392"/>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2" h="864">
                <a:moveTo>
                  <a:pt x="864" y="864"/>
                </a:moveTo>
                <a:lnTo>
                  <a:pt x="1344" y="672"/>
                </a:lnTo>
                <a:lnTo>
                  <a:pt x="1344" y="528"/>
                </a:lnTo>
                <a:lnTo>
                  <a:pt x="1392" y="432"/>
                </a:lnTo>
                <a:lnTo>
                  <a:pt x="1344" y="192"/>
                </a:lnTo>
                <a:lnTo>
                  <a:pt x="912" y="0"/>
                </a:lnTo>
                <a:lnTo>
                  <a:pt x="816" y="48"/>
                </a:lnTo>
                <a:lnTo>
                  <a:pt x="384" y="48"/>
                </a:lnTo>
                <a:lnTo>
                  <a:pt x="48" y="192"/>
                </a:lnTo>
                <a:lnTo>
                  <a:pt x="0" y="144"/>
                </a:lnTo>
              </a:path>
            </a:pathLst>
          </a:custGeom>
          <a:noFill/>
          <a:ln w="60325">
            <a:solidFill>
              <a:srgbClr val="FF0000"/>
            </a:solidFill>
            <a:round/>
            <a:headEnd/>
            <a:tailEnd/>
          </a:ln>
        </p:spPr>
        <p:txBody>
          <a:bodyPr/>
          <a:lstStyle/>
          <a:p>
            <a:endParaRPr lang="cs-CZ"/>
          </a:p>
        </p:txBody>
      </p:sp>
      <p:sp>
        <p:nvSpPr>
          <p:cNvPr id="11" name="Freeform 5"/>
          <p:cNvSpPr>
            <a:spLocks/>
          </p:cNvSpPr>
          <p:nvPr/>
        </p:nvSpPr>
        <p:spPr bwMode="auto">
          <a:xfrm>
            <a:off x="5648325" y="1600200"/>
            <a:ext cx="774700" cy="1600200"/>
          </a:xfrm>
          <a:custGeom>
            <a:avLst/>
            <a:gdLst>
              <a:gd name="T0" fmla="*/ 488 w 488"/>
              <a:gd name="T1" fmla="*/ 1008 h 1008"/>
              <a:gd name="T2" fmla="*/ 200 w 488"/>
              <a:gd name="T3" fmla="*/ 288 h 1008"/>
              <a:gd name="T4" fmla="*/ 152 w 488"/>
              <a:gd name="T5" fmla="*/ 288 h 1008"/>
              <a:gd name="T6" fmla="*/ 56 w 488"/>
              <a:gd name="T7" fmla="*/ 192 h 1008"/>
              <a:gd name="T8" fmla="*/ 8 w 488"/>
              <a:gd name="T9" fmla="*/ 96 h 1008"/>
              <a:gd name="T10" fmla="*/ 8 w 488"/>
              <a:gd name="T11" fmla="*/ 0 h 1008"/>
              <a:gd name="T12" fmla="*/ 0 60000 65536"/>
              <a:gd name="T13" fmla="*/ 0 60000 65536"/>
              <a:gd name="T14" fmla="*/ 0 60000 65536"/>
              <a:gd name="T15" fmla="*/ 0 60000 65536"/>
              <a:gd name="T16" fmla="*/ 0 60000 65536"/>
              <a:gd name="T17" fmla="*/ 0 60000 65536"/>
              <a:gd name="T18" fmla="*/ 0 w 488"/>
              <a:gd name="T19" fmla="*/ 0 h 1008"/>
              <a:gd name="T20" fmla="*/ 488 w 488"/>
              <a:gd name="T21" fmla="*/ 1008 h 1008"/>
            </a:gdLst>
            <a:ahLst/>
            <a:cxnLst>
              <a:cxn ang="T12">
                <a:pos x="T0" y="T1"/>
              </a:cxn>
              <a:cxn ang="T13">
                <a:pos x="T2" y="T3"/>
              </a:cxn>
              <a:cxn ang="T14">
                <a:pos x="T4" y="T5"/>
              </a:cxn>
              <a:cxn ang="T15">
                <a:pos x="T6" y="T7"/>
              </a:cxn>
              <a:cxn ang="T16">
                <a:pos x="T8" y="T9"/>
              </a:cxn>
              <a:cxn ang="T17">
                <a:pos x="T10" y="T11"/>
              </a:cxn>
            </a:cxnLst>
            <a:rect l="T18" t="T19" r="T20" b="T21"/>
            <a:pathLst>
              <a:path w="488" h="1008">
                <a:moveTo>
                  <a:pt x="488" y="1008"/>
                </a:moveTo>
                <a:cubicBezTo>
                  <a:pt x="372" y="708"/>
                  <a:pt x="256" y="408"/>
                  <a:pt x="200" y="288"/>
                </a:cubicBezTo>
                <a:cubicBezTo>
                  <a:pt x="144" y="168"/>
                  <a:pt x="176" y="304"/>
                  <a:pt x="152" y="288"/>
                </a:cubicBezTo>
                <a:cubicBezTo>
                  <a:pt x="128" y="272"/>
                  <a:pt x="80" y="224"/>
                  <a:pt x="56" y="192"/>
                </a:cubicBezTo>
                <a:cubicBezTo>
                  <a:pt x="32" y="160"/>
                  <a:pt x="16" y="128"/>
                  <a:pt x="8" y="96"/>
                </a:cubicBezTo>
                <a:cubicBezTo>
                  <a:pt x="0" y="64"/>
                  <a:pt x="4" y="32"/>
                  <a:pt x="8" y="0"/>
                </a:cubicBezTo>
              </a:path>
            </a:pathLst>
          </a:custGeom>
          <a:noFill/>
          <a:ln w="60325">
            <a:solidFill>
              <a:srgbClr val="0000FF"/>
            </a:solidFill>
            <a:round/>
            <a:headEnd/>
            <a:tailEnd/>
          </a:ln>
        </p:spPr>
        <p:txBody>
          <a:bodyPr/>
          <a:lstStyle/>
          <a:p>
            <a:endParaRPr lang="cs-CZ"/>
          </a:p>
        </p:txBody>
      </p:sp>
      <p:pic>
        <p:nvPicPr>
          <p:cNvPr id="12" name="Picture 2" descr="Město se nadále snaží vyřešit stadion na Štvanici        &#10;&#10;"/>
          <p:cNvPicPr>
            <a:picLocks noChangeAspect="1" noChangeArrowheads="1"/>
          </p:cNvPicPr>
          <p:nvPr/>
        </p:nvPicPr>
        <p:blipFill>
          <a:blip r:embed="rId6" cstate="print"/>
          <a:srcRect/>
          <a:stretch>
            <a:fillRect/>
          </a:stretch>
        </p:blipFill>
        <p:spPr bwMode="auto">
          <a:xfrm>
            <a:off x="8133928" y="260648"/>
            <a:ext cx="792088" cy="792088"/>
          </a:xfrm>
          <a:prstGeom prst="rect">
            <a:avLst/>
          </a:prstGeom>
          <a:noFill/>
        </p:spPr>
      </p:pic>
      <p:sp>
        <p:nvSpPr>
          <p:cNvPr id="13" name="Zástupný symbol pro číslo snímku 12"/>
          <p:cNvSpPr>
            <a:spLocks noGrp="1"/>
          </p:cNvSpPr>
          <p:nvPr>
            <p:ph type="sldNum" sz="quarter" idx="12"/>
          </p:nvPr>
        </p:nvSpPr>
        <p:spPr/>
        <p:txBody>
          <a:bodyPr/>
          <a:lstStyle/>
          <a:p>
            <a:fld id="{61B05FCC-F536-47B3-A916-CE1DAEAC4816}" type="slidenum">
              <a:rPr lang="cs-CZ" smtClean="0"/>
              <a:pPr/>
              <a:t>2</a:t>
            </a:fld>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1B05FCC-F536-47B3-A916-CE1DAEAC4816}" type="slidenum">
              <a:rPr lang="cs-CZ" smtClean="0"/>
              <a:pPr/>
              <a:t>3</a:t>
            </a:fld>
            <a:endParaRPr lang="cs-CZ"/>
          </a:p>
        </p:txBody>
      </p:sp>
      <p:pic>
        <p:nvPicPr>
          <p:cNvPr id="5" name="Picture 2" descr="C:\DokumentyWord\atexty2001\projekt2001\Praha\prezentace-var-5\Foto1950.jpg"/>
          <p:cNvPicPr>
            <a:picLocks noChangeAspect="1" noChangeArrowheads="1"/>
          </p:cNvPicPr>
          <p:nvPr/>
        </p:nvPicPr>
        <p:blipFill>
          <a:blip r:embed="rId2" cstate="print"/>
          <a:srcRect/>
          <a:stretch>
            <a:fillRect/>
          </a:stretch>
        </p:blipFill>
        <p:spPr bwMode="auto">
          <a:xfrm>
            <a:off x="0" y="1279525"/>
            <a:ext cx="9144000" cy="4816475"/>
          </a:xfrm>
          <a:prstGeom prst="rect">
            <a:avLst/>
          </a:prstGeom>
          <a:noFill/>
        </p:spPr>
      </p:pic>
      <p:pic>
        <p:nvPicPr>
          <p:cNvPr id="7"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sp>
        <p:nvSpPr>
          <p:cNvPr id="8"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Pohled na Císařský ostrov v roce 1951</a:t>
            </a:r>
            <a:endParaRPr lang="cs-CZ" sz="2400" u="sng"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4</a:t>
            </a:fld>
            <a:endParaRPr lang="cs-CZ"/>
          </a:p>
        </p:txBody>
      </p:sp>
      <p:pic>
        <p:nvPicPr>
          <p:cNvPr id="17410" name="Picture 2"/>
          <p:cNvPicPr>
            <a:picLocks noChangeAspect="1" noChangeArrowheads="1"/>
          </p:cNvPicPr>
          <p:nvPr/>
        </p:nvPicPr>
        <p:blipFill>
          <a:blip r:embed="rId2" cstate="print"/>
          <a:srcRect/>
          <a:stretch>
            <a:fillRect/>
          </a:stretch>
        </p:blipFill>
        <p:spPr bwMode="auto">
          <a:xfrm>
            <a:off x="179512" y="979710"/>
            <a:ext cx="4248472" cy="5652394"/>
          </a:xfrm>
          <a:prstGeom prst="rect">
            <a:avLst/>
          </a:prstGeom>
          <a:noFill/>
          <a:ln w="9525">
            <a:noFill/>
            <a:miter lim="800000"/>
            <a:headEnd/>
            <a:tailEnd/>
          </a:ln>
        </p:spPr>
      </p:pic>
      <p:sp>
        <p:nvSpPr>
          <p:cNvPr id="9"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po dokončení stavby v roce 1964</a:t>
            </a:r>
            <a:endParaRPr lang="cs-CZ" sz="2400" u="sng" dirty="0">
              <a:solidFill>
                <a:srgbClr val="002060"/>
              </a:solidFill>
              <a:latin typeface="Arial Black" pitchFamily="34" charset="0"/>
            </a:endParaRPr>
          </a:p>
        </p:txBody>
      </p:sp>
      <p:pic>
        <p:nvPicPr>
          <p:cNvPr id="10"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pic>
        <p:nvPicPr>
          <p:cNvPr id="17412" name="Picture 4" descr="http://www.czwa.cz/img/obr/5.jpg"/>
          <p:cNvPicPr>
            <a:picLocks noChangeAspect="1" noChangeArrowheads="1"/>
          </p:cNvPicPr>
          <p:nvPr/>
        </p:nvPicPr>
        <p:blipFill>
          <a:blip r:embed="rId4" cstate="print"/>
          <a:srcRect/>
          <a:stretch>
            <a:fillRect/>
          </a:stretch>
        </p:blipFill>
        <p:spPr bwMode="auto">
          <a:xfrm>
            <a:off x="5148064" y="1412776"/>
            <a:ext cx="3569833" cy="2387328"/>
          </a:xfrm>
          <a:prstGeom prst="rect">
            <a:avLst/>
          </a:prstGeom>
          <a:noFill/>
        </p:spPr>
      </p:pic>
      <p:sp>
        <p:nvSpPr>
          <p:cNvPr id="7" name="TextovéPole 6"/>
          <p:cNvSpPr txBox="1"/>
          <p:nvPr/>
        </p:nvSpPr>
        <p:spPr>
          <a:xfrm>
            <a:off x="4427984" y="4077072"/>
            <a:ext cx="4352666" cy="1754326"/>
          </a:xfrm>
          <a:prstGeom prst="rect">
            <a:avLst/>
          </a:prstGeom>
          <a:noFill/>
        </p:spPr>
        <p:txBody>
          <a:bodyPr wrap="none" rtlCol="0">
            <a:spAutoFit/>
          </a:bodyPr>
          <a:lstStyle/>
          <a:p>
            <a:r>
              <a:rPr lang="cs-CZ" b="1" dirty="0" smtClean="0"/>
              <a:t>Průběžně byly zajištěny úpravy technologie:</a:t>
            </a:r>
          </a:p>
          <a:p>
            <a:endParaRPr lang="cs-CZ" b="1" dirty="0" smtClean="0"/>
          </a:p>
          <a:p>
            <a:pPr lvl="1">
              <a:buFont typeface="Arial" pitchFamily="34" charset="0"/>
              <a:buChar char="•"/>
            </a:pPr>
            <a:r>
              <a:rPr lang="cs-CZ" b="1" dirty="0" smtClean="0"/>
              <a:t> rozšíření biologického stupně</a:t>
            </a:r>
          </a:p>
          <a:p>
            <a:pPr lvl="1">
              <a:buFont typeface="Arial" pitchFamily="34" charset="0"/>
              <a:buChar char="•"/>
            </a:pPr>
            <a:r>
              <a:rPr lang="cs-CZ" b="1" dirty="0" smtClean="0"/>
              <a:t> přístavba dosazovacích nádrží</a:t>
            </a:r>
          </a:p>
          <a:p>
            <a:pPr lvl="1">
              <a:buFont typeface="Arial" pitchFamily="34" charset="0"/>
              <a:buChar char="•"/>
            </a:pPr>
            <a:r>
              <a:rPr lang="cs-CZ" b="1" dirty="0" smtClean="0"/>
              <a:t> zvýšení kapacity </a:t>
            </a:r>
            <a:r>
              <a:rPr lang="cs-CZ" b="1" dirty="0" err="1" smtClean="0"/>
              <a:t>dmychárny</a:t>
            </a:r>
            <a:endParaRPr lang="cs-CZ" b="1" dirty="0" smtClean="0"/>
          </a:p>
          <a:p>
            <a:pPr lvl="1">
              <a:buFont typeface="Arial" pitchFamily="34" charset="0"/>
              <a:buChar char="•"/>
            </a:pPr>
            <a:r>
              <a:rPr lang="cs-CZ" b="1" dirty="0" smtClean="0"/>
              <a:t> opatření v kalovém hospodářství</a:t>
            </a:r>
            <a:endParaRPr lang="cs-CZ"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5</a:t>
            </a:fld>
            <a:endParaRPr lang="cs-CZ"/>
          </a:p>
        </p:txBody>
      </p:sp>
      <p:pic>
        <p:nvPicPr>
          <p:cNvPr id="5" name="Obrázek 4" descr="ucov1.jpg"/>
          <p:cNvPicPr>
            <a:picLocks noChangeAspect="1"/>
          </p:cNvPicPr>
          <p:nvPr/>
        </p:nvPicPr>
        <p:blipFill>
          <a:blip r:embed="rId2" cstate="print"/>
          <a:stretch>
            <a:fillRect/>
          </a:stretch>
        </p:blipFill>
        <p:spPr>
          <a:xfrm>
            <a:off x="34238" y="817737"/>
            <a:ext cx="9074266" cy="5182697"/>
          </a:xfrm>
          <a:prstGeom prst="rect">
            <a:avLst/>
          </a:prstGeom>
        </p:spPr>
      </p:pic>
      <p:sp>
        <p:nvSpPr>
          <p:cNvPr id="6"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po dokončení rekonstrukce v roce 1996</a:t>
            </a:r>
            <a:endParaRPr lang="cs-CZ" sz="2400" u="sng" dirty="0">
              <a:solidFill>
                <a:srgbClr val="002060"/>
              </a:solidFill>
              <a:latin typeface="Arial Black" pitchFamily="34" charset="0"/>
            </a:endParaRPr>
          </a:p>
        </p:txBody>
      </p:sp>
      <p:pic>
        <p:nvPicPr>
          <p:cNvPr id="7"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6</a:t>
            </a:fld>
            <a:endParaRPr lang="cs-CZ"/>
          </a:p>
        </p:txBody>
      </p:sp>
      <p:sp>
        <p:nvSpPr>
          <p:cNvPr id="5" name="Rectangle 2"/>
          <p:cNvSpPr>
            <a:spLocks noChangeArrowheads="1"/>
          </p:cNvSpPr>
          <p:nvPr/>
        </p:nvSpPr>
        <p:spPr bwMode="auto">
          <a:xfrm>
            <a:off x="152400" y="228600"/>
            <a:ext cx="7299920" cy="5334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a:defRPr/>
            </a:pPr>
            <a:r>
              <a:rPr lang="cs-CZ" sz="2400" u="sng" dirty="0" smtClean="0">
                <a:solidFill>
                  <a:srgbClr val="002060"/>
                </a:solidFill>
                <a:latin typeface="Arial Black" pitchFamily="34" charset="0"/>
              </a:rPr>
              <a:t>ÚČOV </a:t>
            </a:r>
            <a:r>
              <a:rPr lang="cs-CZ" sz="2400" u="sng" dirty="0">
                <a:solidFill>
                  <a:srgbClr val="002060"/>
                </a:solidFill>
                <a:latin typeface="Arial Black" pitchFamily="34" charset="0"/>
              </a:rPr>
              <a:t>Praha – hledání optimálního řešení</a:t>
            </a:r>
          </a:p>
        </p:txBody>
      </p:sp>
      <p:pic>
        <p:nvPicPr>
          <p:cNvPr id="6" name="Picture 5" descr="C:\DokumentyWord\atexty2001\projekt2001\Praha\prezentace-var-5\hostin.jpg"/>
          <p:cNvPicPr>
            <a:picLocks noChangeAspect="1" noChangeArrowheads="1"/>
          </p:cNvPicPr>
          <p:nvPr/>
        </p:nvPicPr>
        <p:blipFill>
          <a:blip r:embed="rId2" cstate="print"/>
          <a:srcRect/>
          <a:stretch>
            <a:fillRect/>
          </a:stretch>
        </p:blipFill>
        <p:spPr bwMode="auto">
          <a:xfrm>
            <a:off x="2057400" y="762000"/>
            <a:ext cx="5018088" cy="5943600"/>
          </a:xfrm>
          <a:prstGeom prst="rect">
            <a:avLst/>
          </a:prstGeom>
          <a:noFill/>
          <a:effectLst>
            <a:outerShdw dist="107763" dir="2700000" algn="ctr" rotWithShape="0">
              <a:srgbClr val="808080"/>
            </a:outerShdw>
          </a:effectLst>
        </p:spPr>
      </p:pic>
      <p:sp>
        <p:nvSpPr>
          <p:cNvPr id="7" name="Text Box 6"/>
          <p:cNvSpPr txBox="1">
            <a:spLocks noChangeArrowheads="1"/>
          </p:cNvSpPr>
          <p:nvPr/>
        </p:nvSpPr>
        <p:spPr bwMode="auto">
          <a:xfrm>
            <a:off x="228600" y="2505075"/>
            <a:ext cx="4800600" cy="771525"/>
          </a:xfrm>
          <a:prstGeom prst="rect">
            <a:avLst/>
          </a:prstGeom>
          <a:solidFill>
            <a:srgbClr val="C0C0C0"/>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20000"/>
              </a:spcBef>
              <a:defRPr/>
            </a:pPr>
            <a:r>
              <a:rPr lang="cs-CZ" sz="2200" b="1" dirty="0">
                <a:solidFill>
                  <a:srgbClr val="FFFF00"/>
                </a:solidFill>
                <a:latin typeface="Arial" charset="0"/>
              </a:rPr>
              <a:t>Uvažované varianty umístění ÚČOV Praha od r. 1990</a:t>
            </a:r>
          </a:p>
        </p:txBody>
      </p:sp>
      <p:sp>
        <p:nvSpPr>
          <p:cNvPr id="8" name="AutoShape 7"/>
          <p:cNvSpPr>
            <a:spLocks noChangeArrowheads="1"/>
          </p:cNvSpPr>
          <p:nvPr/>
        </p:nvSpPr>
        <p:spPr bwMode="auto">
          <a:xfrm>
            <a:off x="4572000" y="1143000"/>
            <a:ext cx="1584176" cy="457200"/>
          </a:xfrm>
          <a:prstGeom prst="wedgeEllipseCallout">
            <a:avLst>
              <a:gd name="adj1" fmla="val -92579"/>
              <a:gd name="adj2" fmla="val 14583"/>
            </a:avLst>
          </a:prstGeom>
          <a:solidFill>
            <a:srgbClr val="CCFF66"/>
          </a:solidFill>
          <a:ln w="9525">
            <a:solidFill>
              <a:schemeClr val="tx1"/>
            </a:solidFill>
            <a:miter lim="800000"/>
            <a:headEnd/>
            <a:tailEnd/>
          </a:ln>
        </p:spPr>
        <p:txBody>
          <a:bodyPr/>
          <a:lstStyle/>
          <a:p>
            <a:pPr algn="ctr"/>
            <a:r>
              <a:rPr lang="cs-CZ" sz="1600">
                <a:solidFill>
                  <a:srgbClr val="000099"/>
                </a:solidFill>
                <a:latin typeface="Arial Black" pitchFamily="34" charset="0"/>
              </a:rPr>
              <a:t>Hostín</a:t>
            </a:r>
          </a:p>
        </p:txBody>
      </p:sp>
      <p:sp>
        <p:nvSpPr>
          <p:cNvPr id="9" name="AutoShape 8"/>
          <p:cNvSpPr>
            <a:spLocks noChangeArrowheads="1"/>
          </p:cNvSpPr>
          <p:nvPr/>
        </p:nvSpPr>
        <p:spPr bwMode="auto">
          <a:xfrm flipH="1">
            <a:off x="2267744" y="4114800"/>
            <a:ext cx="1618456" cy="457200"/>
          </a:xfrm>
          <a:prstGeom prst="wedgeEllipseCallout">
            <a:avLst>
              <a:gd name="adj1" fmla="val -24065"/>
              <a:gd name="adj2" fmla="val 104509"/>
            </a:avLst>
          </a:prstGeom>
          <a:solidFill>
            <a:srgbClr val="CCFF66"/>
          </a:solidFill>
          <a:ln w="9525">
            <a:solidFill>
              <a:schemeClr val="tx1"/>
            </a:solidFill>
            <a:miter lim="800000"/>
            <a:headEnd/>
            <a:tailEnd/>
          </a:ln>
        </p:spPr>
        <p:txBody>
          <a:bodyPr/>
          <a:lstStyle/>
          <a:p>
            <a:pPr algn="ctr"/>
            <a:r>
              <a:rPr lang="cs-CZ" sz="1600" dirty="0" err="1">
                <a:solidFill>
                  <a:srgbClr val="000099"/>
                </a:solidFill>
                <a:latin typeface="Arial Black" pitchFamily="34" charset="0"/>
              </a:rPr>
              <a:t>Klecany</a:t>
            </a:r>
            <a:endParaRPr lang="cs-CZ" sz="1600" dirty="0">
              <a:solidFill>
                <a:srgbClr val="000099"/>
              </a:solidFill>
              <a:latin typeface="Arial Black" pitchFamily="34" charset="0"/>
            </a:endParaRPr>
          </a:p>
        </p:txBody>
      </p:sp>
      <p:sp>
        <p:nvSpPr>
          <p:cNvPr id="10" name="AutoShape 9"/>
          <p:cNvSpPr>
            <a:spLocks noChangeArrowheads="1"/>
          </p:cNvSpPr>
          <p:nvPr/>
        </p:nvSpPr>
        <p:spPr bwMode="auto">
          <a:xfrm>
            <a:off x="4038600" y="4267200"/>
            <a:ext cx="2133600" cy="457200"/>
          </a:xfrm>
          <a:prstGeom prst="wedgeEllipseCallout">
            <a:avLst>
              <a:gd name="adj1" fmla="val -47546"/>
              <a:gd name="adj2" fmla="val 133333"/>
            </a:avLst>
          </a:prstGeom>
          <a:solidFill>
            <a:srgbClr val="CCFF66"/>
          </a:solidFill>
          <a:ln w="9525">
            <a:solidFill>
              <a:schemeClr val="tx1"/>
            </a:solidFill>
            <a:miter lim="800000"/>
            <a:headEnd/>
            <a:tailEnd/>
          </a:ln>
        </p:spPr>
        <p:txBody>
          <a:bodyPr/>
          <a:lstStyle/>
          <a:p>
            <a:pPr algn="ctr"/>
            <a:r>
              <a:rPr lang="cs-CZ" sz="1600" dirty="0" err="1">
                <a:solidFill>
                  <a:srgbClr val="000099"/>
                </a:solidFill>
                <a:latin typeface="Arial Black" pitchFamily="34" charset="0"/>
              </a:rPr>
              <a:t>Holosmetky</a:t>
            </a:r>
            <a:endParaRPr lang="cs-CZ" sz="1600" dirty="0">
              <a:solidFill>
                <a:srgbClr val="000099"/>
              </a:solidFill>
              <a:latin typeface="Arial Black" pitchFamily="34" charset="0"/>
            </a:endParaRPr>
          </a:p>
        </p:txBody>
      </p:sp>
      <p:sp>
        <p:nvSpPr>
          <p:cNvPr id="11" name="AutoShape 10"/>
          <p:cNvSpPr>
            <a:spLocks noChangeArrowheads="1"/>
          </p:cNvSpPr>
          <p:nvPr/>
        </p:nvSpPr>
        <p:spPr bwMode="auto">
          <a:xfrm>
            <a:off x="4419600" y="5105400"/>
            <a:ext cx="1447800" cy="457200"/>
          </a:xfrm>
          <a:prstGeom prst="wedgeEllipseCallout">
            <a:avLst>
              <a:gd name="adj1" fmla="val -93750"/>
              <a:gd name="adj2" fmla="val 166667"/>
            </a:avLst>
          </a:prstGeom>
          <a:solidFill>
            <a:srgbClr val="CCFF66"/>
          </a:solidFill>
          <a:ln w="9525">
            <a:solidFill>
              <a:schemeClr val="tx1"/>
            </a:solidFill>
            <a:miter lim="800000"/>
            <a:headEnd/>
            <a:tailEnd/>
          </a:ln>
        </p:spPr>
        <p:txBody>
          <a:bodyPr/>
          <a:lstStyle/>
          <a:p>
            <a:pPr algn="ctr"/>
            <a:r>
              <a:rPr lang="cs-CZ" sz="1600">
                <a:solidFill>
                  <a:srgbClr val="000099"/>
                </a:solidFill>
                <a:latin typeface="Arial Black" pitchFamily="34" charset="0"/>
              </a:rPr>
              <a:t>Čimice</a:t>
            </a:r>
          </a:p>
        </p:txBody>
      </p:sp>
      <p:sp>
        <p:nvSpPr>
          <p:cNvPr id="12" name="AutoShape 11"/>
          <p:cNvSpPr>
            <a:spLocks noChangeArrowheads="1"/>
          </p:cNvSpPr>
          <p:nvPr/>
        </p:nvSpPr>
        <p:spPr bwMode="auto">
          <a:xfrm>
            <a:off x="4572000" y="5715000"/>
            <a:ext cx="2209800" cy="685800"/>
          </a:xfrm>
          <a:prstGeom prst="wedgeEllipseCallout">
            <a:avLst>
              <a:gd name="adj1" fmla="val -86852"/>
              <a:gd name="adj2" fmla="val 75000"/>
            </a:avLst>
          </a:prstGeom>
          <a:solidFill>
            <a:srgbClr val="CCFF66"/>
          </a:solidFill>
          <a:ln w="9525">
            <a:solidFill>
              <a:schemeClr val="tx1"/>
            </a:solidFill>
            <a:miter lim="800000"/>
            <a:headEnd/>
            <a:tailEnd/>
          </a:ln>
        </p:spPr>
        <p:txBody>
          <a:bodyPr/>
          <a:lstStyle/>
          <a:p>
            <a:pPr algn="ctr"/>
            <a:r>
              <a:rPr lang="cs-CZ" sz="1600">
                <a:solidFill>
                  <a:srgbClr val="000099"/>
                </a:solidFill>
                <a:latin typeface="Arial Black" pitchFamily="34" charset="0"/>
              </a:rPr>
              <a:t>Císařský ostrov</a:t>
            </a:r>
          </a:p>
        </p:txBody>
      </p:sp>
      <p:pic>
        <p:nvPicPr>
          <p:cNvPr id="13"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Object 3"/>
          <p:cNvGraphicFramePr>
            <a:graphicFrameLocks noChangeAspect="1"/>
          </p:cNvGraphicFramePr>
          <p:nvPr/>
        </p:nvGraphicFramePr>
        <p:xfrm>
          <a:off x="295951" y="908720"/>
          <a:ext cx="8668537" cy="5432284"/>
        </p:xfrm>
        <a:graphic>
          <a:graphicData uri="http://schemas.openxmlformats.org/presentationml/2006/ole">
            <p:oleObj spid="_x0000_s7169" name="Rastrový obrázek" r:id="rId3" imgW="6190476" imgH="4334480" progId="PBrush">
              <p:embed/>
            </p:oleObj>
          </a:graphicData>
        </a:graphic>
      </p:graphicFrame>
      <p:sp>
        <p:nvSpPr>
          <p:cNvPr id="4" name="Zástupný symbol pro číslo snímku 3"/>
          <p:cNvSpPr>
            <a:spLocks noGrp="1"/>
          </p:cNvSpPr>
          <p:nvPr>
            <p:ph type="sldNum" sz="quarter" idx="12"/>
          </p:nvPr>
        </p:nvSpPr>
        <p:spPr/>
        <p:txBody>
          <a:bodyPr/>
          <a:lstStyle/>
          <a:p>
            <a:fld id="{61B05FCC-F536-47B3-A916-CE1DAEAC4816}" type="slidenum">
              <a:rPr lang="cs-CZ" smtClean="0"/>
              <a:pPr/>
              <a:t>7</a:t>
            </a:fld>
            <a:endParaRPr lang="cs-CZ"/>
          </a:p>
        </p:txBody>
      </p:sp>
      <p:pic>
        <p:nvPicPr>
          <p:cNvPr id="5" name="Picture 2" descr="Město se nadále snaží vyřešit stadion na Štvanici        &#10;&#10;"/>
          <p:cNvPicPr>
            <a:picLocks noChangeAspect="1" noChangeArrowheads="1"/>
          </p:cNvPicPr>
          <p:nvPr/>
        </p:nvPicPr>
        <p:blipFill>
          <a:blip r:embed="rId4" cstate="print"/>
          <a:srcRect/>
          <a:stretch>
            <a:fillRect/>
          </a:stretch>
        </p:blipFill>
        <p:spPr bwMode="auto">
          <a:xfrm>
            <a:off x="8133928" y="260648"/>
            <a:ext cx="792088" cy="792088"/>
          </a:xfrm>
          <a:prstGeom prst="rect">
            <a:avLst/>
          </a:prstGeom>
          <a:noFill/>
        </p:spPr>
      </p:pic>
      <p:sp>
        <p:nvSpPr>
          <p:cNvPr id="6"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při záplavách v roce 2002</a:t>
            </a:r>
            <a:endParaRPr lang="cs-CZ" sz="2400" u="sng"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61B05FCC-F536-47B3-A916-CE1DAEAC4816}" type="slidenum">
              <a:rPr lang="cs-CZ" smtClean="0"/>
              <a:pPr/>
              <a:t>8</a:t>
            </a:fld>
            <a:endParaRPr lang="cs-CZ"/>
          </a:p>
        </p:txBody>
      </p:sp>
      <p:pic>
        <p:nvPicPr>
          <p:cNvPr id="5" name="Picture 2" descr="Město se nadále snaží vyřešit stadion na Štvanici        &#10;&#10;"/>
          <p:cNvPicPr>
            <a:picLocks noChangeAspect="1" noChangeArrowheads="1"/>
          </p:cNvPicPr>
          <p:nvPr/>
        </p:nvPicPr>
        <p:blipFill>
          <a:blip r:embed="rId3" cstate="print"/>
          <a:srcRect/>
          <a:stretch>
            <a:fillRect/>
          </a:stretch>
        </p:blipFill>
        <p:spPr bwMode="auto">
          <a:xfrm>
            <a:off x="8133928" y="260648"/>
            <a:ext cx="792088" cy="792088"/>
          </a:xfrm>
          <a:prstGeom prst="rect">
            <a:avLst/>
          </a:prstGeom>
          <a:noFill/>
        </p:spPr>
      </p:pic>
      <p:graphicFrame>
        <p:nvGraphicFramePr>
          <p:cNvPr id="6145" name="Object 1029"/>
          <p:cNvGraphicFramePr>
            <a:graphicFrameLocks noChangeAspect="1"/>
          </p:cNvGraphicFramePr>
          <p:nvPr/>
        </p:nvGraphicFramePr>
        <p:xfrm>
          <a:off x="152400" y="1371600"/>
          <a:ext cx="8763000" cy="4772025"/>
        </p:xfrm>
        <a:graphic>
          <a:graphicData uri="http://schemas.openxmlformats.org/presentationml/2006/ole">
            <p:oleObj spid="_x0000_s6145" name="CorelDRAW" r:id="rId4" imgW="4707360" imgH="2339640" progId="">
              <p:embed/>
            </p:oleObj>
          </a:graphicData>
        </a:graphic>
      </p:graphicFrame>
      <p:sp>
        <p:nvSpPr>
          <p:cNvPr id="7" name="Nadpis 1"/>
          <p:cNvSpPr>
            <a:spLocks noGrp="1"/>
          </p:cNvSpPr>
          <p:nvPr>
            <p:ph type="title"/>
          </p:nvPr>
        </p:nvSpPr>
        <p:spPr>
          <a:xfrm>
            <a:off x="-108520" y="-18256"/>
            <a:ext cx="8568952" cy="1143000"/>
          </a:xfrm>
        </p:spPr>
        <p:txBody>
          <a:bodyPr>
            <a:normAutofit/>
          </a:bodyPr>
          <a:lstStyle/>
          <a:p>
            <a:r>
              <a:rPr lang="cs-CZ" sz="2400" u="sng" dirty="0" smtClean="0">
                <a:solidFill>
                  <a:srgbClr val="002060"/>
                </a:solidFill>
                <a:latin typeface="Arial Black" pitchFamily="34" charset="0"/>
              </a:rPr>
              <a:t>ÚČOV po záplavách v roce 2002</a:t>
            </a:r>
            <a:endParaRPr lang="cs-CZ" sz="2400" u="sng" dirty="0">
              <a:solidFill>
                <a:srgbClr val="002060"/>
              </a:solidFill>
              <a:latin typeface="Arial Black" pitchFamily="34" charset="0"/>
            </a:endParaRPr>
          </a:p>
        </p:txBody>
      </p:sp>
      <p:sp>
        <p:nvSpPr>
          <p:cNvPr id="8" name="Rectangle 13"/>
          <p:cNvSpPr>
            <a:spLocks noChangeArrowheads="1"/>
          </p:cNvSpPr>
          <p:nvPr/>
        </p:nvSpPr>
        <p:spPr bwMode="auto">
          <a:xfrm rot="386938">
            <a:off x="5220072" y="4797152"/>
            <a:ext cx="1944216" cy="720080"/>
          </a:xfrm>
          <a:prstGeom prst="rect">
            <a:avLst/>
          </a:prstGeom>
          <a:noFill/>
          <a:ln w="571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defTabSz="762000" eaLnBrk="0" hangingPunct="0"/>
            <a:endParaRPr lang="cs-CZ" sz="1600">
              <a:latin typeface="Times"/>
            </a:endParaRPr>
          </a:p>
        </p:txBody>
      </p:sp>
      <p:pic>
        <p:nvPicPr>
          <p:cNvPr id="9" name="Picture 4" descr="C:\Dokumenty\2005\Projekt 2005\a - UCOV Praha 2005\Protipovodňová ochrana UCOV\pro OMI\ucov-priloha17.jpg"/>
          <p:cNvPicPr>
            <a:picLocks noChangeAspect="1" noChangeArrowheads="1"/>
          </p:cNvPicPr>
          <p:nvPr/>
        </p:nvPicPr>
        <p:blipFill>
          <a:blip r:embed="rId5" cstate="print"/>
          <a:srcRect/>
          <a:stretch>
            <a:fillRect/>
          </a:stretch>
        </p:blipFill>
        <p:spPr bwMode="auto">
          <a:xfrm>
            <a:off x="4809728" y="1268760"/>
            <a:ext cx="4010744" cy="2737246"/>
          </a:xfrm>
          <a:prstGeom prst="rect">
            <a:avLst/>
          </a:prstGeom>
          <a:noFill/>
          <a:ln w="12700">
            <a:solidFill>
              <a:srgbClr val="000000"/>
            </a:solidFill>
            <a:miter lim="800000"/>
            <a:headEnd/>
            <a:tailEnd/>
          </a:ln>
          <a:effectLst>
            <a:outerShdw dist="107763" dir="2700000" algn="ctr" rotWithShape="0">
              <a:srgbClr val="80808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61B05FCC-F536-47B3-A916-CE1DAEAC4816}" type="slidenum">
              <a:rPr lang="cs-CZ" smtClean="0"/>
              <a:pPr/>
              <a:t>9</a:t>
            </a:fld>
            <a:endParaRPr lang="cs-CZ"/>
          </a:p>
        </p:txBody>
      </p:sp>
      <p:sp>
        <p:nvSpPr>
          <p:cNvPr id="4" name="Obdélník 3"/>
          <p:cNvSpPr/>
          <p:nvPr/>
        </p:nvSpPr>
        <p:spPr>
          <a:xfrm>
            <a:off x="3779912" y="1772816"/>
            <a:ext cx="4680520" cy="3416320"/>
          </a:xfrm>
          <a:prstGeom prst="rect">
            <a:avLst/>
          </a:prstGeom>
        </p:spPr>
        <p:txBody>
          <a:bodyPr wrap="square">
            <a:spAutoFit/>
          </a:bodyPr>
          <a:lstStyle/>
          <a:p>
            <a:pPr algn="just"/>
            <a:r>
              <a:rPr lang="cs-CZ" sz="2400" b="1" dirty="0"/>
              <a:t>V roce 2004 přijalo hlavní město Praha usnesením RHMP č. 1904 ze dne 16.11.2004 koncepci čištění odpadních vod, která stanovila způsob odpovídajícího čištění odpadních vod po  roce 2010 realizací projektu „Celková přestavba a  rozšíření ÚČOV Praha na Císařském ostrově“. </a:t>
            </a:r>
          </a:p>
        </p:txBody>
      </p:sp>
      <p:pic>
        <p:nvPicPr>
          <p:cNvPr id="5" name="Picture 2" descr="Město se nadále snaží vyřešit stadion na Štvanici        &#10;&#10;"/>
          <p:cNvPicPr>
            <a:picLocks noChangeAspect="1" noChangeArrowheads="1"/>
          </p:cNvPicPr>
          <p:nvPr/>
        </p:nvPicPr>
        <p:blipFill>
          <a:blip r:embed="rId2" cstate="print"/>
          <a:srcRect/>
          <a:stretch>
            <a:fillRect/>
          </a:stretch>
        </p:blipFill>
        <p:spPr bwMode="auto">
          <a:xfrm>
            <a:off x="8133928" y="260648"/>
            <a:ext cx="792088" cy="792088"/>
          </a:xfrm>
          <a:prstGeom prst="rect">
            <a:avLst/>
          </a:prstGeom>
          <a:noFill/>
        </p:spPr>
      </p:pic>
      <p:pic>
        <p:nvPicPr>
          <p:cNvPr id="6" name="Picture 2" descr="http://t1.gstatic.com/images?q=tbn:ANd9GcTte4wNPideCRUwA4WJNNET6NfhzsD5iAXzQqJt6Ql-Z7hMmkM"/>
          <p:cNvPicPr>
            <a:picLocks noChangeAspect="1" noChangeArrowheads="1"/>
          </p:cNvPicPr>
          <p:nvPr/>
        </p:nvPicPr>
        <p:blipFill>
          <a:blip r:embed="rId3" cstate="print"/>
          <a:srcRect/>
          <a:stretch>
            <a:fillRect/>
          </a:stretch>
        </p:blipFill>
        <p:spPr bwMode="auto">
          <a:xfrm>
            <a:off x="107506" y="764704"/>
            <a:ext cx="3528390" cy="54726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255</Words>
  <Application>Microsoft Office PowerPoint</Application>
  <PresentationFormat>Předvádění na obrazovce (4:3)</PresentationFormat>
  <Paragraphs>57</Paragraphs>
  <Slides>13</Slides>
  <Notes>0</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13</vt:i4>
      </vt:variant>
    </vt:vector>
  </HeadingPairs>
  <TitlesOfParts>
    <vt:vector size="16" baseType="lpstr">
      <vt:lpstr>Motiv sady Office</vt:lpstr>
      <vt:lpstr>Rastrový obrázek</vt:lpstr>
      <vt:lpstr>CorelDRAW</vt:lpstr>
      <vt:lpstr>Celková přestavba a rozšíření ÚČOV  Praha na Císařském ostrově               </vt:lpstr>
      <vt:lpstr>Snímek 2</vt:lpstr>
      <vt:lpstr>Pohled na Císařský ostrov v roce 1951</vt:lpstr>
      <vt:lpstr>ÚČOV po dokončení stavby v roce 1964</vt:lpstr>
      <vt:lpstr>ÚČOV po dokončení rekonstrukce v roce 1996</vt:lpstr>
      <vt:lpstr>Snímek 6</vt:lpstr>
      <vt:lpstr>ÚČOV při záplavách v roce 2002</vt:lpstr>
      <vt:lpstr>ÚČOV po záplavách v roce 2002</vt:lpstr>
      <vt:lpstr>Snímek 9</vt:lpstr>
      <vt:lpstr>ÚČOV  - NVL – vizualizace 2006</vt:lpstr>
      <vt:lpstr>ÚČOV  - NVL – vizualizace 2010</vt:lpstr>
      <vt:lpstr>Snímek 12</vt:lpstr>
      <vt:lpstr>Snímek 13</vt:lpstr>
    </vt:vector>
  </TitlesOfParts>
  <Company>HYDROPROJEKT CZ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Celková přestavba a rozšíření ÚČOV  Praha na Císařském ostrově</dc:title>
  <dc:creator>Kos, Miroslav</dc:creator>
  <cp:lastModifiedBy>INF</cp:lastModifiedBy>
  <cp:revision>21</cp:revision>
  <dcterms:created xsi:type="dcterms:W3CDTF">2011-02-13T14:47:54Z</dcterms:created>
  <dcterms:modified xsi:type="dcterms:W3CDTF">2011-02-17T00:09:37Z</dcterms:modified>
</cp:coreProperties>
</file>