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6"/>
  </p:notesMasterIdLst>
  <p:sldIdLst>
    <p:sldId id="256" r:id="rId2"/>
    <p:sldId id="276" r:id="rId3"/>
    <p:sldId id="297" r:id="rId4"/>
    <p:sldId id="301" r:id="rId5"/>
    <p:sldId id="298" r:id="rId6"/>
    <p:sldId id="304" r:id="rId7"/>
    <p:sldId id="305" r:id="rId8"/>
    <p:sldId id="257" r:id="rId9"/>
    <p:sldId id="300" r:id="rId10"/>
    <p:sldId id="302" r:id="rId11"/>
    <p:sldId id="306" r:id="rId12"/>
    <p:sldId id="299" r:id="rId13"/>
    <p:sldId id="307" r:id="rId14"/>
    <p:sldId id="275" r:id="rId15"/>
  </p:sldIdLst>
  <p:sldSz cx="9144000" cy="6858000" type="screen4x3"/>
  <p:notesSz cx="6794500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inková Andrea (MHMP, INF)" initials="RA(I" lastIdx="8" clrIdx="0">
    <p:extLst/>
  </p:cmAuthor>
  <p:cmAuthor id="2" name="Tomanová Šárka (MHMP, RED)" initials="TŠ(R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283C"/>
    <a:srgbClr val="FF9700"/>
    <a:srgbClr val="E90C24"/>
    <a:srgbClr val="FFFF00"/>
    <a:srgbClr val="00B331"/>
    <a:srgbClr val="0056BC"/>
    <a:srgbClr val="FF0000"/>
    <a:srgbClr val="FFC000"/>
    <a:srgbClr val="C00000"/>
    <a:srgbClr val="005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4" autoAdjust="0"/>
  </p:normalViewPr>
  <p:slideViewPr>
    <p:cSldViewPr snapToGrid="0" showGuides="1">
      <p:cViewPr varScale="1">
        <p:scale>
          <a:sx n="87" d="100"/>
          <a:sy n="87" d="100"/>
        </p:scale>
        <p:origin x="53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bra\Dropbox\Dropbox\Texty\MHMP\180829_TK\Statistik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bra\Dropbox\Dropbox\Texty\MHMP\180829_TK\Statistiky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bra\Dropbox\Dropbox\Texty\MHMP\180829_TK\Statistik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bra\Dropbox\Dropbox\Texty\MHMP\180829_TK\Statistik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Zdroje financování (Kč)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1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2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List1!$A$11:$A$13</c:f>
              <c:strCache>
                <c:ptCount val="3"/>
                <c:pt idx="0">
                  <c:v>EU</c:v>
                </c:pt>
                <c:pt idx="1">
                  <c:v>Národní veřejné</c:v>
                </c:pt>
                <c:pt idx="2">
                  <c:v>Spolufinancování HMP</c:v>
                </c:pt>
              </c:strCache>
            </c:strRef>
          </c:cat>
          <c:val>
            <c:numRef>
              <c:f>List1!$B$11:$B$13</c:f>
              <c:numCache>
                <c:formatCode>#,##0\ _K_č</c:formatCode>
                <c:ptCount val="3"/>
                <c:pt idx="0">
                  <c:v>12039065</c:v>
                </c:pt>
                <c:pt idx="1">
                  <c:v>10835158</c:v>
                </c:pt>
                <c:pt idx="2">
                  <c:v>1203907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77-46C7-A124-E3A4E341039E}"/>
            </c:ext>
          </c:extLst>
        </c:ser>
        <c:ser>
          <c:idx val="3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B277-46C7-A124-E3A4E34103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B277-46C7-A124-E3A4E34103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B277-46C7-A124-E3A4E341039E}"/>
              </c:ext>
            </c:extLst>
          </c:dPt>
          <c:cat>
            <c:strRef>
              <c:f>List1!$A$11:$A$13</c:f>
              <c:strCache>
                <c:ptCount val="3"/>
                <c:pt idx="0">
                  <c:v>EU</c:v>
                </c:pt>
                <c:pt idx="1">
                  <c:v>Národní veřejné</c:v>
                </c:pt>
                <c:pt idx="2">
                  <c:v>Spolufinancování HMP</c:v>
                </c:pt>
              </c:strCache>
            </c:strRef>
          </c:cat>
          <c:val>
            <c:numRef>
              <c:f>List1!$B$11:$B$13</c:f>
              <c:numCache>
                <c:formatCode>#,##0\ _K_č</c:formatCode>
                <c:ptCount val="3"/>
                <c:pt idx="0">
                  <c:v>12039065</c:v>
                </c:pt>
                <c:pt idx="1">
                  <c:v>10835158</c:v>
                </c:pt>
                <c:pt idx="2">
                  <c:v>1203907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277-46C7-A124-E3A4E341039E}"/>
            </c:ext>
          </c:extLst>
        </c:ser>
        <c:ser>
          <c:idx val="1"/>
          <c:order val="2"/>
          <c:cat>
            <c:strRef>
              <c:f>List1!$A$11:$A$13</c:f>
              <c:strCache>
                <c:ptCount val="3"/>
                <c:pt idx="0">
                  <c:v>EU</c:v>
                </c:pt>
                <c:pt idx="1">
                  <c:v>Národní veřejné</c:v>
                </c:pt>
                <c:pt idx="2">
                  <c:v>Spolufinancování HMP</c:v>
                </c:pt>
              </c:strCache>
            </c:strRef>
          </c:cat>
          <c:val>
            <c:numRef>
              <c:f>List1!$B$11:$B$13</c:f>
              <c:numCache>
                <c:formatCode>#,##0\ _K_č</c:formatCode>
                <c:ptCount val="3"/>
                <c:pt idx="0">
                  <c:v>12039065</c:v>
                </c:pt>
                <c:pt idx="1">
                  <c:v>10835158</c:v>
                </c:pt>
                <c:pt idx="2">
                  <c:v>1203907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277-46C7-A124-E3A4E341039E}"/>
            </c:ext>
          </c:extLst>
        </c:ser>
        <c:ser>
          <c:idx val="0"/>
          <c:order val="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B277-46C7-A124-E3A4E34103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B277-46C7-A124-E3A4E34103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B277-46C7-A124-E3A4E34103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List1!$A$11:$A$13</c:f>
              <c:strCache>
                <c:ptCount val="3"/>
                <c:pt idx="0">
                  <c:v>EU</c:v>
                </c:pt>
                <c:pt idx="1">
                  <c:v>Národní veřejné</c:v>
                </c:pt>
                <c:pt idx="2">
                  <c:v>Spolufinancování HMP</c:v>
                </c:pt>
              </c:strCache>
            </c:strRef>
          </c:cat>
          <c:val>
            <c:numRef>
              <c:f>List1!$B$11:$B$13</c:f>
              <c:numCache>
                <c:formatCode>#,##0\ _K_č</c:formatCode>
                <c:ptCount val="3"/>
                <c:pt idx="0">
                  <c:v>12039065</c:v>
                </c:pt>
                <c:pt idx="1">
                  <c:v>10835158</c:v>
                </c:pt>
                <c:pt idx="2">
                  <c:v>1203907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277-46C7-A124-E3A4E3410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Zdroje financování (Kč)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1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List1!$A$31:$A$33</c:f>
              <c:strCache>
                <c:ptCount val="3"/>
                <c:pt idx="0">
                  <c:v>EU</c:v>
                </c:pt>
                <c:pt idx="1">
                  <c:v>Národní veřejné</c:v>
                </c:pt>
                <c:pt idx="2">
                  <c:v>Spolufinancování HMP</c:v>
                </c:pt>
              </c:strCache>
            </c:strRef>
          </c:cat>
          <c:val>
            <c:numRef>
              <c:f>List1!$B$31:$B$33</c:f>
              <c:numCache>
                <c:formatCode>#,##0\ _K_č</c:formatCode>
                <c:ptCount val="3"/>
                <c:pt idx="0">
                  <c:v>213023961</c:v>
                </c:pt>
                <c:pt idx="1">
                  <c:v>35286177</c:v>
                </c:pt>
                <c:pt idx="2">
                  <c:v>13068956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6-4D6B-A0F0-B8DBA4441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Zdroje financování (Kč)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DE4-45B5-A062-DBDAE8CF29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DE4-45B5-A062-DBDAE8CF29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List1!$C$1:$D$1</c:f>
              <c:strCache>
                <c:ptCount val="2"/>
                <c:pt idx="0">
                  <c:v>EU</c:v>
                </c:pt>
                <c:pt idx="1">
                  <c:v>Spolufinancování HMP</c:v>
                </c:pt>
              </c:strCache>
            </c:strRef>
          </c:cat>
          <c:val>
            <c:numRef>
              <c:f>List1!$C$5:$D$5</c:f>
              <c:numCache>
                <c:formatCode>#,##0</c:formatCode>
                <c:ptCount val="2"/>
                <c:pt idx="0">
                  <c:v>13629379</c:v>
                </c:pt>
                <c:pt idx="1">
                  <c:v>2405183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E4-45B5-A062-DBDAE8CF2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Zdroje financování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C82-4F52-BB8A-2E40662A7C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C82-4F52-BB8A-2E40662A7C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List1!$A$50:$A$51</c:f>
              <c:strCache>
                <c:ptCount val="2"/>
                <c:pt idx="0">
                  <c:v>EU</c:v>
                </c:pt>
                <c:pt idx="1">
                  <c:v>Financování HMP</c:v>
                </c:pt>
              </c:strCache>
            </c:strRef>
          </c:cat>
          <c:val>
            <c:numRef>
              <c:f>List1!$F$50:$F$51</c:f>
              <c:numCache>
                <c:formatCode>#,##0\ _K_č</c:formatCode>
                <c:ptCount val="2"/>
                <c:pt idx="0">
                  <c:v>11708980</c:v>
                </c:pt>
                <c:pt idx="1">
                  <c:v>12091510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82-4F52-BB8A-2E40662A7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Zdroje financování (Kč)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556-4A4C-9F85-E236A71FCD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556-4A4C-9F85-E236A71FCD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List1!$A$61:$A$62</c:f>
              <c:strCache>
                <c:ptCount val="2"/>
                <c:pt idx="0">
                  <c:v>EU</c:v>
                </c:pt>
                <c:pt idx="1">
                  <c:v>Financování HMP</c:v>
                </c:pt>
              </c:strCache>
            </c:strRef>
          </c:cat>
          <c:val>
            <c:numRef>
              <c:f>List1!$F$61:$F$62</c:f>
              <c:numCache>
                <c:formatCode>#,##0\ _K_č</c:formatCode>
                <c:ptCount val="2"/>
                <c:pt idx="0">
                  <c:v>6968682</c:v>
                </c:pt>
                <c:pt idx="1">
                  <c:v>6968682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56-4A4C-9F85-E236A71FC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72F8E-9C14-4771-8BB4-9FF0607221F8}" type="datetimeFigureOut">
              <a:rPr lang="cs-CZ" smtClean="0"/>
              <a:t>28.08.2018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1FAD6-C595-49B9-A010-ACF3712712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02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FAD6-C595-49B9-A010-ACF3712712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14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odkla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6179" cy="6858000"/>
          </a:xfrm>
          <a:prstGeom prst="rect">
            <a:avLst/>
          </a:prstGeom>
        </p:spPr>
      </p:pic>
      <p:pic>
        <p:nvPicPr>
          <p:cNvPr id="4" name="Praha_tit_sl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687" y="293209"/>
            <a:ext cx="6087600" cy="7600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399" y="1638700"/>
            <a:ext cx="6087600" cy="5678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8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8" name="Zástupný symbol pro obrázek 5"/>
          <p:cNvSpPr>
            <a:spLocks noGrp="1"/>
          </p:cNvSpPr>
          <p:nvPr>
            <p:ph type="pic" sz="quarter" idx="11" hasCustomPrompt="1"/>
          </p:nvPr>
        </p:nvSpPr>
        <p:spPr>
          <a:xfrm>
            <a:off x="4082104" y="1895473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88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 hasCustomPrompt="1"/>
          </p:nvPr>
        </p:nvSpPr>
        <p:spPr>
          <a:xfrm>
            <a:off x="374399" y="1905717"/>
            <a:ext cx="6502389" cy="45555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325929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E80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800" y="5932800"/>
            <a:ext cx="6087600" cy="5472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2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aha_tit_sl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odklad" hidden="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6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5934075"/>
            <a:ext cx="6086475" cy="54665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8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ílá"/>
          <p:cNvSpPr/>
          <p:nvPr userDrawn="1"/>
        </p:nvSpPr>
        <p:spPr>
          <a:xfrm>
            <a:off x="7024085" y="4937760"/>
            <a:ext cx="2007947" cy="182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E90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4400" y="291600"/>
            <a:ext cx="6087600" cy="760074"/>
          </a:xfrm>
        </p:spPr>
        <p:txBody>
          <a:bodyPr anchor="t">
            <a:normAutofit/>
          </a:bodyPr>
          <a:lstStyle>
            <a:lvl1pPr algn="l">
              <a:defRPr sz="5000" spc="-100"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400" y="1638775"/>
            <a:ext cx="6087600" cy="567890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2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0" tIns="0" rIns="0" bIns="0" rtlCol="0">
            <a:noAutofit/>
          </a:bodyPr>
          <a:lstStyle>
            <a:lvl1pPr marL="216000">
              <a:defRPr lang="cs-CZ" smtClean="0">
                <a:solidFill>
                  <a:schemeClr val="tx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US" dirty="0"/>
            </a:lvl5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4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4400" y="1825625"/>
            <a:ext cx="4093200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3600" y="1825625"/>
            <a:ext cx="4091494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53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9"/>
          <a:stretch/>
        </p:blipFill>
        <p:spPr>
          <a:xfrm>
            <a:off x="0" y="0"/>
            <a:ext cx="69596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13600" y="333829"/>
            <a:ext cx="1597025" cy="5500234"/>
          </a:xfrm>
        </p:spPr>
        <p:txBody>
          <a:bodyPr/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5530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B8B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7908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E90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0157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1831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6502389" cy="456574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97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1634"/>
            <a:ext cx="9144000" cy="6856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53" y="5967318"/>
            <a:ext cx="514841" cy="5148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1248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00" y="1838425"/>
            <a:ext cx="8373934" cy="4109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-252000"/>
            <a:r>
              <a:rPr lang="en-US" dirty="0"/>
              <a:t>Edit Master text styles</a:t>
            </a:r>
          </a:p>
          <a:p>
            <a:pPr lvl="0"/>
            <a:endParaRPr lang="cs-CZ" dirty="0"/>
          </a:p>
          <a:p>
            <a:pPr lvl="0"/>
            <a:endParaRPr lang="en-US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905500" y="6096099"/>
            <a:ext cx="2184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  <p:sldLayoutId id="2147483675" r:id="rId3"/>
    <p:sldLayoutId id="2147483680" r:id="rId4"/>
    <p:sldLayoutId id="2147483686" r:id="rId5"/>
    <p:sldLayoutId id="2147483676" r:id="rId6"/>
    <p:sldLayoutId id="2147483689" r:id="rId7"/>
    <p:sldLayoutId id="2147483688" r:id="rId8"/>
    <p:sldLayoutId id="2147483687" r:id="rId9"/>
    <p:sldLayoutId id="2147483690" r:id="rId10"/>
    <p:sldLayoutId id="2147483691" r:id="rId11"/>
    <p:sldLayoutId id="2147483685" r:id="rId12"/>
    <p:sldLayoutId id="2147483681" r:id="rId13"/>
  </p:sldLayoutIdLst>
  <p:hf hdr="0" ftr="0" dt="0"/>
  <p:txStyles>
    <p:titleStyle>
      <a:lvl1pPr algn="l" defTabSz="914400" rtl="0" eaLnBrk="1" latinLnBrk="0" hangingPunct="1">
        <a:lnSpc>
          <a:spcPts val="5500"/>
        </a:lnSpc>
        <a:spcBef>
          <a:spcPct val="0"/>
        </a:spcBef>
        <a:buNone/>
        <a:defRPr lang="en-US" sz="5000" b="1" kern="1200" spc="-100" baseline="0" dirty="0">
          <a:solidFill>
            <a:srgbClr val="E90C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44000" indent="-216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‒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2pPr>
      <a:lvl3pPr marL="11430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3pPr>
      <a:lvl4pPr marL="16002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4pPr>
      <a:lvl5pPr marL="20574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46792" y="430307"/>
            <a:ext cx="6087600" cy="6131858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Praha před začátkem školního roku</a:t>
            </a:r>
            <a:br>
              <a:rPr lang="cs-CZ" sz="4000" dirty="0"/>
            </a:br>
            <a:br>
              <a:rPr lang="cs-CZ" sz="4000" dirty="0"/>
            </a:br>
            <a:br>
              <a:rPr lang="cs-CZ" sz="4000" dirty="0"/>
            </a:br>
            <a:br>
              <a:rPr lang="cs-CZ" sz="4000" dirty="0"/>
            </a:br>
            <a:r>
              <a:rPr lang="cs-CZ" sz="4000" dirty="0"/>
              <a:t>Projekty na podporu vzdělávání </a:t>
            </a:r>
            <a:br>
              <a:rPr lang="cs-CZ" sz="4000" dirty="0"/>
            </a:br>
            <a:r>
              <a:rPr lang="cs-CZ" sz="4000" dirty="0"/>
              <a:t>v hlavním městě Praze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677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442429" cy="1248729"/>
          </a:xfrm>
        </p:spPr>
        <p:txBody>
          <a:bodyPr>
            <a:normAutofit fontScale="90000"/>
          </a:bodyPr>
          <a:lstStyle/>
          <a:p>
            <a:r>
              <a:rPr lang="cs-CZ" dirty="0"/>
              <a:t>Moderní škola; Cesta za kvalitním vzděláváním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8647" y="2013358"/>
            <a:ext cx="8373934" cy="41615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Projekty Operačního programu Praha pól růstu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Zlepšení výuky díky zlepšení jazykových a přírodovědných učeben</a:t>
            </a:r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Modernizace – vybavení, digitalizace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Systém sdílení informací a zkušeností mezi pedagogy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Vzorové učebny (např. Střední průmyslová škola elektrotechnická Františka Křižíka)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Moderní škola – 4 projekty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Cesta za kvalitním vzděláváním – 2 projekty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538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442429" cy="1248729"/>
          </a:xfrm>
        </p:spPr>
        <p:txBody>
          <a:bodyPr>
            <a:normAutofit fontScale="90000"/>
          </a:bodyPr>
          <a:lstStyle/>
          <a:p>
            <a:r>
              <a:rPr lang="cs-CZ" dirty="0"/>
              <a:t>Moderní škola; Cesta za kvalitním vzděláváním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8647" y="2013358"/>
            <a:ext cx="3775164" cy="393024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Moderní škola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Celkové výdaje: 23 800 490 Kč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/>
              <a:t>Cesta za kvalitním vzděláním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Celkové výdaje: 13 937 364 Kč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11</a:t>
            </a:fld>
            <a:endParaRPr lang="cs-CZ"/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22079528-71AC-48EF-8550-C610D726CA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165952"/>
              </p:ext>
            </p:extLst>
          </p:nvPr>
        </p:nvGraphicFramePr>
        <p:xfrm>
          <a:off x="4572001" y="2008382"/>
          <a:ext cx="3600000" cy="210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FCCF43CF-91F8-448D-A9D0-3B779DF041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470656"/>
              </p:ext>
            </p:extLst>
          </p:nvPr>
        </p:nvGraphicFramePr>
        <p:xfrm>
          <a:off x="4595614" y="4178420"/>
          <a:ext cx="3600000" cy="210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1172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442429" cy="1248729"/>
          </a:xfrm>
        </p:spPr>
        <p:txBody>
          <a:bodyPr>
            <a:normAutofit fontScale="90000"/>
          </a:bodyPr>
          <a:lstStyle/>
          <a:p>
            <a:r>
              <a:rPr lang="cs-CZ" dirty="0"/>
              <a:t>Projekty nedotované z fondů EU</a:t>
            </a:r>
            <a:br>
              <a:rPr lang="cs-CZ" dirty="0"/>
            </a:br>
            <a:r>
              <a:rPr lang="cs-CZ" dirty="0"/>
              <a:t>Venkovní učebny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8647" y="2013358"/>
            <a:ext cx="8373934" cy="41615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Školy realizují venkovní učebny (pro časově omezené nebo celoroční vyučování)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Připravuje se 9 projektů pro speciální školy (např. ZŠS Rooseveltova) </a:t>
            </a:r>
            <a:br>
              <a:rPr lang="cs-CZ" sz="2000" dirty="0"/>
            </a:br>
            <a:r>
              <a:rPr lang="cs-CZ" sz="2000" dirty="0"/>
              <a:t>a školy existující u nemocnic (Všeobecná fakultní nemocnice)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Celkové výdaje cca 20 200 000,- Kč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Hrazeno z prostředků HMP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81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442429" cy="1248729"/>
          </a:xfrm>
        </p:spPr>
        <p:txBody>
          <a:bodyPr>
            <a:normAutofit fontScale="90000"/>
          </a:bodyPr>
          <a:lstStyle/>
          <a:p>
            <a:r>
              <a:rPr lang="cs-CZ" dirty="0"/>
              <a:t>Projekty nedotované z fondů EU</a:t>
            </a:r>
            <a:br>
              <a:rPr lang="cs-CZ" dirty="0"/>
            </a:br>
            <a:r>
              <a:rPr lang="cs-CZ" dirty="0"/>
              <a:t>Zahrady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8647" y="2013358"/>
            <a:ext cx="8373934" cy="41615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Cílem je zajistit rozvoj </a:t>
            </a:r>
            <a:r>
              <a:rPr lang="cs-CZ" sz="1600" dirty="0" err="1"/>
              <a:t>enviromentálního</a:t>
            </a:r>
            <a:r>
              <a:rPr lang="cs-CZ" sz="1600" dirty="0"/>
              <a:t> vzdělávání a výchovy u žáků s vyšším využíváním kontaktu s přírodním prostředím.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Dosud schváleno 5 projektů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Zkvalitnění environmentálního vzdělávání pro děti MŠ pro sluchově postižené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Nové přírodní prvky do školní zahrady ZŠ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Podpora environmentálního vzdělávání  (např. ZŠ waldorfská)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Zkvalitnění výuky prostřednictvím vybudování pěstitelských van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Vybudování přírodních prvků ve školní zahradě ZŠ Poznaňská 830/32a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Celkové výdaje cca 2 200 000,- Kč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85 % hrazeno z Národního fondu životního prostředí, 15 % školské zařízení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244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71475" y="5934075"/>
            <a:ext cx="6521161" cy="546656"/>
          </a:xfrm>
        </p:spPr>
        <p:txBody>
          <a:bodyPr>
            <a:normAutofit fontScale="90000"/>
          </a:bodyPr>
          <a:lstStyle/>
          <a:p>
            <a:r>
              <a:rPr lang="cs-CZ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5529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Vzdělávání v Praze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1120" y="1605218"/>
            <a:ext cx="6756241" cy="4350965"/>
          </a:xfrm>
        </p:spPr>
        <p:txBody>
          <a:bodyPr/>
          <a:lstStyle/>
          <a:p>
            <a:pPr marL="534988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Hlavní město Praha podporuje řadu projektů s cílem zvýšit kvalitu vzdělávání</a:t>
            </a:r>
          </a:p>
          <a:p>
            <a:pPr marL="534988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534988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zaměření na instituce zřizované Hlavním městem Praha</a:t>
            </a:r>
          </a:p>
          <a:p>
            <a:pPr marL="534988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534988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pomoc institucím zřizovaným městskými částmi</a:t>
            </a:r>
          </a:p>
          <a:p>
            <a:pPr marL="534988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35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Školské a edukační projekty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1120" y="1904370"/>
            <a:ext cx="6756241" cy="4051813"/>
          </a:xfrm>
        </p:spPr>
        <p:txBody>
          <a:bodyPr/>
          <a:lstStyle/>
          <a:p>
            <a:pPr marL="534988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Krajský akční plán vzdělávání v hlavním městě Praze (KAP)</a:t>
            </a:r>
          </a:p>
          <a:p>
            <a:pPr marL="534988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Komplexní program rozvoje a podpory pražského školství (I – KAP) </a:t>
            </a:r>
          </a:p>
          <a:p>
            <a:pPr marL="534988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Školní obědy dostupné pro každé dítě </a:t>
            </a:r>
          </a:p>
          <a:p>
            <a:pPr marL="534988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Moderní škola; Cesta za kvalitním vzděláváním</a:t>
            </a:r>
          </a:p>
          <a:p>
            <a:pPr marL="534988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Venkovní učebny</a:t>
            </a:r>
          </a:p>
          <a:p>
            <a:pPr marL="534988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Zahrady</a:t>
            </a:r>
          </a:p>
        </p:txBody>
      </p:sp>
    </p:spTree>
    <p:extLst>
      <p:ext uri="{BB962C8B-B14F-4D97-AF65-F5344CB8AC3E}">
        <p14:creationId xmlns:p14="http://schemas.microsoft.com/office/powerpoint/2010/main" val="204894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442429" cy="1248729"/>
          </a:xfrm>
        </p:spPr>
        <p:txBody>
          <a:bodyPr>
            <a:normAutofit fontScale="90000"/>
          </a:bodyPr>
          <a:lstStyle/>
          <a:p>
            <a:r>
              <a:rPr lang="cs-CZ" dirty="0"/>
              <a:t>Krajský akční plán vzdělávání v hlavním městě Praze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8647" y="2013358"/>
            <a:ext cx="8373934" cy="41615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Projekt Operačního programu Výzkum, Vývoj, Vzdělávání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Realizace projektu únor 2016 – červenec 2021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Souhrnný soubor aktivit hlavního města Prahy v oblasti vzdělávání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Vychází z Analýzy potřeb HMP a Analýzy potřeb škol na území HMP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Definuje potřeby v oblasti vzdělávání – cílem je propojení školy a potřeb žáků pro život po skončení studia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74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442429" cy="1248729"/>
          </a:xfrm>
        </p:spPr>
        <p:txBody>
          <a:bodyPr>
            <a:normAutofit fontScale="90000"/>
          </a:bodyPr>
          <a:lstStyle/>
          <a:p>
            <a:r>
              <a:rPr lang="cs-CZ" dirty="0"/>
              <a:t>Krajský akční plán vzdělávání v hlavním městě Praze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8648" y="2013357"/>
            <a:ext cx="3470625" cy="44059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Zaměřuje se na podporu škol v oblasti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technického vybavení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vzdělávání pedagogů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pomoci studentům při výběru dalšího povolání / studia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celoživotního vzdělávání  </a:t>
            </a:r>
            <a:endParaRPr lang="cs-CZ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Realizován ve spolupráci s partnery (např. školské asociace, vysoké školy, Metrostav, Dopravní podnik </a:t>
            </a:r>
            <a:r>
              <a:rPr lang="cs-CZ" sz="1600" dirty="0" err="1"/>
              <a:t>hl.m</a:t>
            </a:r>
            <a:r>
              <a:rPr lang="cs-CZ" sz="1600" dirty="0"/>
              <a:t>. Prahy, Hospodářská komora hl. m. Prahy aj.)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66104A1-C57E-40E0-A556-9E1ACF29F6BA}"/>
              </a:ext>
            </a:extLst>
          </p:cNvPr>
          <p:cNvSpPr txBox="1">
            <a:spLocks/>
          </p:cNvSpPr>
          <p:nvPr/>
        </p:nvSpPr>
        <p:spPr>
          <a:xfrm>
            <a:off x="4323040" y="2013358"/>
            <a:ext cx="4359836" cy="41615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lang="cs-CZ" sz="2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cs-CZ" sz="2300" kern="1200" smtClean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2pPr>
            <a:lvl3pPr marL="11430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cs-CZ" sz="2300" kern="1200" smtClean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3pPr>
            <a:lvl4pPr marL="16002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cs-CZ" sz="2300" kern="1200" smtClean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4pPr>
            <a:lvl5pPr marL="20574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en-US" sz="2300" kern="1200" dirty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Celkové výdaje: 24 078 130 Kč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2586C5ED-BD7E-4DA6-B756-5B5FC2E421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018681"/>
              </p:ext>
            </p:extLst>
          </p:nvPr>
        </p:nvGraphicFramePr>
        <p:xfrm>
          <a:off x="3879273" y="2779662"/>
          <a:ext cx="4672965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4836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442429" cy="1248729"/>
          </a:xfrm>
        </p:spPr>
        <p:txBody>
          <a:bodyPr>
            <a:noAutofit/>
          </a:bodyPr>
          <a:lstStyle/>
          <a:p>
            <a:r>
              <a:rPr lang="cs-CZ" sz="3600" dirty="0"/>
              <a:t>Komplexní program rozvoje a podpory pražského školství (I-KAP)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8647" y="2013358"/>
            <a:ext cx="8373934" cy="41615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Projekt zaměřený na rozvoj a podporu pražského školství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Probíhá od roku 2018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Podpora odborného školství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Součástí je například projekt „Polytechnických hnízd“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Přiblížení manuální práce pro děti základních škol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Zvyšování technologické náročnosti pro jednotlivé ročníky dětí (v závěrečné etapě například robotika atd.)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Projekt probíhá ve spolupráci se středními školami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Každá ze středních škol má definovaný spádový okruh pro ZŠ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V případě, že v místě není SŠ, jsou technologická hnízda budována v domech dětí a mládeže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09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442429" cy="1248729"/>
          </a:xfrm>
        </p:spPr>
        <p:txBody>
          <a:bodyPr>
            <a:noAutofit/>
          </a:bodyPr>
          <a:lstStyle/>
          <a:p>
            <a:r>
              <a:rPr lang="cs-CZ" sz="3600" dirty="0"/>
              <a:t>Komplexní program rozvoje a podpory pražského školství (I-KAP)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1DCBF84-5E14-4286-AB09-C626AA3BB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647" y="2013358"/>
            <a:ext cx="8373934" cy="41615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Celkové výdaje: 261 379 094 Kč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5AA069E9-8BBD-4E93-AE87-A56B400528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7119417"/>
              </p:ext>
            </p:extLst>
          </p:nvPr>
        </p:nvGraphicFramePr>
        <p:xfrm>
          <a:off x="2286000" y="2840501"/>
          <a:ext cx="4572000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6984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442429" cy="1248729"/>
          </a:xfrm>
        </p:spPr>
        <p:txBody>
          <a:bodyPr>
            <a:normAutofit fontScale="90000"/>
          </a:bodyPr>
          <a:lstStyle/>
          <a:p>
            <a:r>
              <a:rPr lang="cs-CZ" dirty="0"/>
              <a:t>Školní obědy dostupné pro každé dítě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8647" y="2013358"/>
            <a:ext cx="8373934" cy="41615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Cílem projektu je podporovat děti z hůře situovaných rodin. Děti, které získají příspěvek, za obědy ve školní jídelně neplatí.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Projekt Operačního programu potravinové a materiální pomoci Ministerstva práce a sociálních věcí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Partnery projektu jsou jednotlivé školy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Pro řadu dětí jde o jediné teplé jídlo denně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Umožňuje socializaci dětí, brání v jejich vyloučení z kolektivu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5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442429" cy="1248729"/>
          </a:xfrm>
        </p:spPr>
        <p:txBody>
          <a:bodyPr>
            <a:normAutofit fontScale="90000"/>
          </a:bodyPr>
          <a:lstStyle/>
          <a:p>
            <a:r>
              <a:rPr lang="cs-CZ" dirty="0"/>
              <a:t>Školní obědy dostupné pro každé dítě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FEF2F2A5-904C-44E3-9AE5-E4C3EB9DB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647" y="2013358"/>
            <a:ext cx="8373934" cy="41615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Celkové výdaje: 16 034 562,- Kč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DBB90E73-9574-45F7-B184-67407F1D2A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59208"/>
              </p:ext>
            </p:extLst>
          </p:nvPr>
        </p:nvGraphicFramePr>
        <p:xfrm>
          <a:off x="2286000" y="287987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4435787"/>
      </p:ext>
    </p:extLst>
  </p:cSld>
  <p:clrMapOvr>
    <a:masterClrMapping/>
  </p:clrMapOvr>
</p:sld>
</file>

<file path=ppt/theme/theme1.xml><?xml version="1.0" encoding="utf-8"?>
<a:theme xmlns:a="http://schemas.openxmlformats.org/drawingml/2006/main" name="Tmava">
  <a:themeElements>
    <a:clrScheme name="PrahaPPT_pos">
      <a:dk1>
        <a:srgbClr val="000000"/>
      </a:dk1>
      <a:lt1>
        <a:srgbClr val="FFFFFF"/>
      </a:lt1>
      <a:dk2>
        <a:srgbClr val="001871"/>
      </a:dk2>
      <a:lt2>
        <a:srgbClr val="FFFFFF"/>
      </a:lt2>
      <a:accent1>
        <a:srgbClr val="C81428"/>
      </a:accent1>
      <a:accent2>
        <a:srgbClr val="EF9600"/>
      </a:accent2>
      <a:accent3>
        <a:srgbClr val="6A2C3E"/>
      </a:accent3>
      <a:accent4>
        <a:srgbClr val="00B140"/>
      </a:accent4>
      <a:accent5>
        <a:srgbClr val="0057B8"/>
      </a:accent5>
      <a:accent6>
        <a:srgbClr val="C83737"/>
      </a:accent6>
      <a:hlink>
        <a:srgbClr val="0096FF"/>
      </a:hlink>
      <a:folHlink>
        <a:srgbClr val="75787B"/>
      </a:folHlink>
    </a:clrScheme>
    <a:fontScheme name="Nordic_negati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39A0D0D7-44C4-46E2-BE30-9C1B800E9981}" vid="{E474D25C-F3B5-4610-9821-BDCFF3B5703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Praha_PPT_positive</Template>
  <TotalTime>575</TotalTime>
  <Words>629</Words>
  <Application>Microsoft Office PowerPoint</Application>
  <PresentationFormat>Předvádění na obrazovce (4:3)</PresentationFormat>
  <Paragraphs>113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Georgia</vt:lpstr>
      <vt:lpstr>Tmava</vt:lpstr>
      <vt:lpstr>Praha před začátkem školního roku    Projekty na podporu vzdělávání  v hlavním městě Praze</vt:lpstr>
      <vt:lpstr>Vzdělávání v Praze</vt:lpstr>
      <vt:lpstr>Školské a edukační projekty</vt:lpstr>
      <vt:lpstr>Krajský akční plán vzdělávání v hlavním městě Praze</vt:lpstr>
      <vt:lpstr>Krajský akční plán vzdělávání v hlavním městě Praze </vt:lpstr>
      <vt:lpstr>Komplexní program rozvoje a podpory pražského školství (I-KAP)</vt:lpstr>
      <vt:lpstr>Komplexní program rozvoje a podpory pražského školství (I-KAP)</vt:lpstr>
      <vt:lpstr>Školní obědy dostupné pro každé dítě </vt:lpstr>
      <vt:lpstr>Školní obědy dostupné pro každé dítě </vt:lpstr>
      <vt:lpstr>Moderní škola; Cesta za kvalitním vzděláváním</vt:lpstr>
      <vt:lpstr>Moderní škola; Cesta za kvalitním vzděláváním</vt:lpstr>
      <vt:lpstr>Projekty nedotované z fondů EU Venkovní učebny</vt:lpstr>
      <vt:lpstr>Projekty nedotované z fondů EU Zahrady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stav čerpání finančních prostředků z fondů EU  &amp;  Klíčové projekty spojené s bezpečností hlavního města</dc:title>
  <dc:creator>uhrova</dc:creator>
  <cp:lastModifiedBy>Pavel Zabrodsky</cp:lastModifiedBy>
  <cp:revision>60</cp:revision>
  <cp:lastPrinted>2018-06-07T07:19:06Z</cp:lastPrinted>
  <dcterms:created xsi:type="dcterms:W3CDTF">2018-06-04T12:06:05Z</dcterms:created>
  <dcterms:modified xsi:type="dcterms:W3CDTF">2018-08-28T20:42:30Z</dcterms:modified>
</cp:coreProperties>
</file>