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10" r:id="rId2"/>
    <p:sldId id="412" r:id="rId3"/>
    <p:sldId id="403" r:id="rId4"/>
    <p:sldId id="416" r:id="rId5"/>
    <p:sldId id="443" r:id="rId6"/>
    <p:sldId id="414" r:id="rId7"/>
    <p:sldId id="444" r:id="rId8"/>
    <p:sldId id="406" r:id="rId9"/>
    <p:sldId id="405" r:id="rId10"/>
    <p:sldId id="420" r:id="rId11"/>
    <p:sldId id="415" r:id="rId12"/>
    <p:sldId id="417" r:id="rId13"/>
    <p:sldId id="418" r:id="rId14"/>
    <p:sldId id="421" r:id="rId15"/>
    <p:sldId id="431" r:id="rId16"/>
    <p:sldId id="432" r:id="rId17"/>
    <p:sldId id="437" r:id="rId18"/>
    <p:sldId id="422" r:id="rId19"/>
    <p:sldId id="423" r:id="rId20"/>
    <p:sldId id="424" r:id="rId21"/>
    <p:sldId id="425" r:id="rId22"/>
    <p:sldId id="426" r:id="rId23"/>
    <p:sldId id="427" r:id="rId24"/>
    <p:sldId id="398" r:id="rId25"/>
    <p:sldId id="428" r:id="rId26"/>
    <p:sldId id="472" r:id="rId27"/>
    <p:sldId id="461" r:id="rId28"/>
    <p:sldId id="462" r:id="rId29"/>
    <p:sldId id="463" r:id="rId30"/>
    <p:sldId id="429" r:id="rId31"/>
    <p:sldId id="438" r:id="rId32"/>
    <p:sldId id="458" r:id="rId33"/>
    <p:sldId id="430" r:id="rId34"/>
    <p:sldId id="445" r:id="rId35"/>
    <p:sldId id="446" r:id="rId36"/>
    <p:sldId id="433" r:id="rId37"/>
    <p:sldId id="439" r:id="rId38"/>
    <p:sldId id="434" r:id="rId39"/>
    <p:sldId id="436" r:id="rId40"/>
    <p:sldId id="440" r:id="rId41"/>
    <p:sldId id="435" r:id="rId42"/>
    <p:sldId id="441" r:id="rId43"/>
    <p:sldId id="442" r:id="rId44"/>
    <p:sldId id="447" r:id="rId45"/>
    <p:sldId id="466" r:id="rId46"/>
    <p:sldId id="448" r:id="rId47"/>
    <p:sldId id="449" r:id="rId48"/>
    <p:sldId id="459" r:id="rId49"/>
    <p:sldId id="451" r:id="rId50"/>
    <p:sldId id="453" r:id="rId51"/>
    <p:sldId id="452" r:id="rId52"/>
    <p:sldId id="454" r:id="rId53"/>
    <p:sldId id="465" r:id="rId54"/>
    <p:sldId id="467" r:id="rId55"/>
    <p:sldId id="455" r:id="rId56"/>
    <p:sldId id="464" r:id="rId57"/>
    <p:sldId id="468" r:id="rId58"/>
    <p:sldId id="456" r:id="rId59"/>
    <p:sldId id="457" r:id="rId60"/>
    <p:sldId id="460" r:id="rId61"/>
    <p:sldId id="469" r:id="rId62"/>
    <p:sldId id="470" r:id="rId63"/>
    <p:sldId id="471" r:id="rId64"/>
    <p:sldId id="411" r:id="rId6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FF0000"/>
    <a:srgbClr val="FF6600"/>
    <a:srgbClr val="FFFF00"/>
    <a:srgbClr val="0099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7" autoAdjust="0"/>
    <p:restoredTop sz="94660"/>
  </p:normalViewPr>
  <p:slideViewPr>
    <p:cSldViewPr>
      <p:cViewPr varScale="1">
        <p:scale>
          <a:sx n="115" d="100"/>
          <a:sy n="115" d="100"/>
        </p:scale>
        <p:origin x="14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0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4C69C7-E13B-48A4-A32D-EE45C72A360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4916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9AD7D-6FD4-43CB-ABF3-2FF5B38C383B}" type="datetimeFigureOut">
              <a:rPr lang="cs-CZ" smtClean="0"/>
              <a:pPr/>
              <a:t>13.3.2018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BE6B9-1FD3-4D26-93DC-5288B41CE1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294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42011-1CA7-4F11-AD3E-55A36E02F8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09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AA2AE-A740-457E-9AEF-6EEA6AC71C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813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8F2D8-467D-4C01-B0BD-46FD77167C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365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250129-3FAA-4A46-B166-DEE33BE5D4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145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5BD866-67F1-4983-BDAE-D328E7635B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177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8298F-78D0-44C4-A829-3EC0FABB9A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110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A8398-79BF-4704-8513-E5DD3116C1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011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30826-4BA2-41CC-BD8B-2942BE8A8B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827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8559B-C140-499C-ADD4-2E1E3DCD3F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5847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495CB-252B-4AB6-9561-557952F0D9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009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86C5A-BA50-4877-B921-811AAE48D4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519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66000">
              <a:srgbClr val="00642D"/>
            </a:gs>
            <a:gs pos="100000">
              <a:srgbClr val="0000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F50B1B1-AA3D-4BF8-A407-A1F8FA94D5B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hyperlink" Target="http://www.praha-priroda.c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b="1" dirty="0" smtClean="0">
                <a:solidFill>
                  <a:schemeClr val="bg1"/>
                </a:solidFill>
              </a:rPr>
              <a:t>Výsledky práce v pražské zeleni 2014-2017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508625" y="188913"/>
            <a:ext cx="2660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dirty="0">
                <a:solidFill>
                  <a:schemeClr val="bg1"/>
                </a:solidFill>
              </a:rPr>
              <a:t>Magistrát hl</a:t>
            </a:r>
            <a:r>
              <a:rPr lang="cs-CZ" altLang="cs-CZ" dirty="0" smtClean="0">
                <a:solidFill>
                  <a:schemeClr val="bg1"/>
                </a:solidFill>
              </a:rPr>
              <a:t>. m</a:t>
            </a:r>
            <a:r>
              <a:rPr lang="cs-CZ" altLang="cs-CZ" dirty="0">
                <a:solidFill>
                  <a:schemeClr val="bg1"/>
                </a:solidFill>
              </a:rPr>
              <a:t>. Prahy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7115"/>
            <a:ext cx="9144000" cy="5010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Dívčí Hrady – </a:t>
            </a:r>
            <a:r>
              <a:rPr lang="cs-CZ" sz="2400" dirty="0" smtClean="0">
                <a:solidFill>
                  <a:schemeClr val="bg1"/>
                </a:solidFill>
              </a:rPr>
              <a:t>2017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6427" y="2060848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u="sng" dirty="0" smtClean="0">
              <a:solidFill>
                <a:schemeClr val="bg1"/>
              </a:solidFill>
            </a:endParaRPr>
          </a:p>
          <a:p>
            <a:r>
              <a:rPr lang="cs-CZ" b="1" u="sng" dirty="0" smtClean="0">
                <a:solidFill>
                  <a:schemeClr val="bg1"/>
                </a:solidFill>
              </a:rPr>
              <a:t>Náklady: </a:t>
            </a:r>
          </a:p>
          <a:p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4,5 mil. Kč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87" y="1422966"/>
            <a:ext cx="9144000" cy="544522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19572" y="1700808"/>
            <a:ext cx="7704856" cy="2339102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Popis 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projektu:</a:t>
            </a:r>
          </a:p>
          <a:p>
            <a:pPr algn="just"/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Zatravnění  polí na Dívčích Hradech – plocha 61,2 ha, ozelenění plochy navazující na stávající lesní porosty v Prokopském údolí, postupná výsadba solitérních dřevin a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skupin při zachování dálkových pohledů na Prahu,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výhledově i stavba mlatových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cest. </a:t>
            </a:r>
            <a:endParaRPr lang="cs-CZ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1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Doba 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duben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 – listopad  2018</a:t>
            </a:r>
          </a:p>
          <a:p>
            <a:endParaRPr lang="cs-CZ" sz="1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Náklady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9,8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Kč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74753"/>
            <a:ext cx="9144000" cy="5818596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VODNÍ TOKY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</p:spTree>
    <p:extLst>
      <p:ext uri="{BB962C8B-B14F-4D97-AF65-F5344CB8AC3E}">
        <p14:creationId xmlns:p14="http://schemas.microsoft.com/office/powerpoint/2010/main" val="26196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87" y="1484783"/>
            <a:ext cx="9144000" cy="5400039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Sedlecký potok – revitalizace Sedleckého údolí - 2016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VODNÍ TOKY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84783"/>
            <a:ext cx="9108505" cy="5400039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Sedlecký potok – revitalizace Sedleckého údolí - 2017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VODNÍ TOKY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84783"/>
            <a:ext cx="9108505" cy="5400039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Sedlecký potok – revitalizace Sedleckého údolí - 2017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VODNÍ TOKY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58770" y="1700808"/>
            <a:ext cx="7626460" cy="2062103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Vyčištění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údolí, odstranění zbytků opevnění koryta, zásypy erozních rýh, stabilizace koryta těžkou balvanitou rovnaninou a výstavba obslužné komunikace, řešení pravidelných záplav nemovitostí.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</a:t>
            </a:r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červen 2016 - červenec 2017 </a:t>
            </a:r>
            <a:endParaRPr lang="cs-CZ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sz="10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5,8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10751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Rekonstrukce Mariánské studánky v Chuchli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VODNÍ TOKY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49" y="1484783"/>
            <a:ext cx="9144000" cy="5400601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Rekonstrukce Mariánské studánky v Chuchli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VODNÍ TOKY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49" y="1484783"/>
            <a:ext cx="9144000" cy="5400601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Rekonstrukce Mariánské studánky v Chuchli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VODNÍ TOKY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8770" y="1700808"/>
            <a:ext cx="7626460" cy="150810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Obnova jedné z nejvydatnějších pražských studánek.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listopad 2017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prosinec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1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Náklady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0,6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37550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3"/>
          <a:stretch/>
        </p:blipFill>
        <p:spPr>
          <a:xfrm>
            <a:off x="0" y="1060545"/>
            <a:ext cx="9144000" cy="5896847"/>
          </a:xfrm>
          <a:prstGeom prst="rect">
            <a:avLst/>
          </a:prstGeom>
        </p:spPr>
      </p:pic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15616" y="2060848"/>
            <a:ext cx="37314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 smtClean="0">
                <a:solidFill>
                  <a:schemeClr val="bg1"/>
                </a:solidFill>
              </a:rPr>
              <a:t>Celkem </a:t>
            </a:r>
            <a:r>
              <a:rPr lang="cs-CZ" altLang="cs-CZ" dirty="0" err="1" smtClean="0">
                <a:solidFill>
                  <a:schemeClr val="bg1"/>
                </a:solidFill>
              </a:rPr>
              <a:t>zrevitalizováno</a:t>
            </a:r>
            <a:r>
              <a:rPr lang="cs-CZ" altLang="cs-CZ" dirty="0" smtClean="0">
                <a:solidFill>
                  <a:schemeClr val="bg1"/>
                </a:solidFill>
              </a:rPr>
              <a:t> 16 lokalit</a:t>
            </a:r>
            <a:endParaRPr lang="cs-CZ" altLang="cs-CZ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</p:spTree>
    <p:extLst>
      <p:ext uri="{BB962C8B-B14F-4D97-AF65-F5344CB8AC3E}">
        <p14:creationId xmlns:p14="http://schemas.microsoft.com/office/powerpoint/2010/main" val="195083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" y="1058863"/>
            <a:ext cx="9144000" cy="57991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0643" y="2348880"/>
            <a:ext cx="3816424" cy="2146738"/>
          </a:xfrm>
          <a:prstGeom prst="rect">
            <a:avLst/>
          </a:prstGeom>
        </p:spPr>
      </p:pic>
      <p:pic>
        <p:nvPicPr>
          <p:cNvPr id="8" name="Picture 2" descr="Praha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</p:spTree>
    <p:extLst>
      <p:ext uri="{BB962C8B-B14F-4D97-AF65-F5344CB8AC3E}">
        <p14:creationId xmlns:p14="http://schemas.microsoft.com/office/powerpoint/2010/main" val="330291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2702"/>
            <a:ext cx="9144000" cy="581306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259632" y="2060848"/>
            <a:ext cx="4680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 smtClean="0">
                <a:solidFill>
                  <a:schemeClr val="bg1"/>
                </a:solidFill>
              </a:rPr>
              <a:t>Celkem zalesněno a zatravněno 141 ha</a:t>
            </a:r>
            <a:endParaRPr lang="cs-CZ" alt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Retenční nádrž Kotlářka v Košířích – výstavba nové vodní plochy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119883"/>
            <a:ext cx="9133514" cy="473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Retenční nádrž Kotlářka – výstavba nové vodní plochy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7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9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Retenční nádrž Kotlářka – výstavba nové vodní plochy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7" y="1371600"/>
            <a:ext cx="9144000" cy="54864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58770" y="1700808"/>
            <a:ext cx="7626460" cy="17851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Výstavba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nového pražského rybníka v prostoru suchého poldru Homolka, navýšení hráze, úprava Motolského potoka, vegetační úpravy .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červen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2016 -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prosinec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1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Náklady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17,8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18440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7346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87" y="1058863"/>
            <a:ext cx="9144000" cy="5799137"/>
          </a:xfrm>
          <a:prstGeom prst="rect">
            <a:avLst/>
          </a:prstGeom>
        </p:spPr>
      </p:pic>
      <p:pic>
        <p:nvPicPr>
          <p:cNvPr id="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</p:spTree>
    <p:extLst>
      <p:ext uri="{BB962C8B-B14F-4D97-AF65-F5344CB8AC3E}">
        <p14:creationId xmlns:p14="http://schemas.microsoft.com/office/powerpoint/2010/main" val="251687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>
                <a:solidFill>
                  <a:schemeClr val="bg1"/>
                </a:solidFill>
              </a:rPr>
              <a:t>Obnova Letenských sadů sever – bruslařský ovál</a:t>
            </a: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415682"/>
            <a:ext cx="9139781" cy="544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066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"/>
          <a:stretch/>
        </p:blipFill>
        <p:spPr>
          <a:xfrm>
            <a:off x="-10487" y="1415682"/>
            <a:ext cx="9154487" cy="5442318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>
                <a:solidFill>
                  <a:schemeClr val="bg1"/>
                </a:solidFill>
              </a:rPr>
              <a:t>Obnova Letenských sadů sever – bruslařský ovál</a:t>
            </a: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"/>
          <a:stretch/>
        </p:blipFill>
        <p:spPr>
          <a:xfrm>
            <a:off x="-10487" y="1415682"/>
            <a:ext cx="9154487" cy="5442318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>
                <a:solidFill>
                  <a:schemeClr val="bg1"/>
                </a:solidFill>
              </a:rPr>
              <a:t>Obnova Letenských sadů sever – bruslařský ovál</a:t>
            </a: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8" name="Obdélník 7"/>
          <p:cNvSpPr/>
          <p:nvPr/>
        </p:nvSpPr>
        <p:spPr>
          <a:xfrm>
            <a:off x="758770" y="1700808"/>
            <a:ext cx="7626460" cy="2616101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Realizace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sportovní rekreační parkové zóny v severní části Letenských sadů u ul. Milady Horákové, doplnění herních a fitness prvků. Vybudování in-line bruslařského a běžeckého okruhu včetně doplnění nových propojení cestní sítě a veřejného osvětlení. Obnova travnatých ploch a doplnění vegetace. 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srpen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 – listopad 2017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18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0"/>
          <a:stretch/>
        </p:blipFill>
        <p:spPr>
          <a:xfrm>
            <a:off x="-1" y="1412775"/>
            <a:ext cx="9133514" cy="5449273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Stromovka – úprava centrální části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066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4"/>
          <a:stretch/>
        </p:blipFill>
        <p:spPr>
          <a:xfrm>
            <a:off x="-1" y="1412776"/>
            <a:ext cx="9133513" cy="5438047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Stromovka – úprava centrální části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066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4"/>
          <a:stretch/>
        </p:blipFill>
        <p:spPr>
          <a:xfrm>
            <a:off x="-1" y="1412776"/>
            <a:ext cx="9133513" cy="5438047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Stromovka – úprava centrální části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066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58770" y="1700808"/>
            <a:ext cx="7626460" cy="2339102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Úprava vedení parkových cest včetně rekonstrukce povrchů v délce cca 4000 m, regenerace stávajících a založení nových trávníků v ploše více než 134 000 m</a:t>
            </a:r>
            <a:r>
              <a:rPr lang="cs-CZ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, pěstební opatření a výsadba 163 ks stromů, doplnění parkového mobiliáře. </a:t>
            </a:r>
            <a:endParaRPr lang="cs-CZ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červenec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 –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říjen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24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29925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 </a:t>
            </a:r>
            <a:r>
              <a:rPr lang="cs-CZ" sz="2400" dirty="0">
                <a:solidFill>
                  <a:schemeClr val="bg1"/>
                </a:solidFill>
              </a:rPr>
              <a:t>Robotka </a:t>
            </a:r>
            <a:r>
              <a:rPr lang="cs-CZ" sz="2400" dirty="0" err="1">
                <a:solidFill>
                  <a:schemeClr val="bg1"/>
                </a:solidFill>
              </a:rPr>
              <a:t>k.ú</a:t>
            </a:r>
            <a:r>
              <a:rPr lang="cs-CZ" sz="2400" dirty="0">
                <a:solidFill>
                  <a:schemeClr val="bg1"/>
                </a:solidFill>
              </a:rPr>
              <a:t>. Dubeč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SADY A  ALEJE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pic>
        <p:nvPicPr>
          <p:cNvPr id="8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</p:spTree>
    <p:extLst>
      <p:ext uri="{BB962C8B-B14F-4D97-AF65-F5344CB8AC3E}">
        <p14:creationId xmlns:p14="http://schemas.microsoft.com/office/powerpoint/2010/main" val="2373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Postupná obnova pražských historických sadů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SADY A  ALEJE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Postupná obnova pražských historických sadů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SADY A  ALEJE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8770" y="1700808"/>
            <a:ext cx="2445078" cy="1200329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>
              <a:buFont typeface="Arial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 47 sadů</a:t>
            </a:r>
          </a:p>
          <a:p>
            <a:pPr algn="just">
              <a:buFont typeface="Arial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 68 hektarů plochy</a:t>
            </a:r>
          </a:p>
          <a:p>
            <a:pPr algn="just">
              <a:buFont typeface="Arial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 14 ovocných alejí</a:t>
            </a:r>
          </a:p>
        </p:txBody>
      </p:sp>
    </p:spTree>
    <p:extLst>
      <p:ext uri="{BB962C8B-B14F-4D97-AF65-F5344CB8AC3E}">
        <p14:creationId xmlns:p14="http://schemas.microsoft.com/office/powerpoint/2010/main" val="37039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3075" name="Picture 3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b="1" dirty="0" smtClean="0">
                <a:solidFill>
                  <a:schemeClr val="bg1"/>
                </a:solidFill>
              </a:rPr>
              <a:t>Nejzajímavější akce připravované na rok 2018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508625" y="188913"/>
            <a:ext cx="2660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dirty="0">
                <a:solidFill>
                  <a:schemeClr val="bg1"/>
                </a:solidFill>
              </a:rPr>
              <a:t>Magistrát hl</a:t>
            </a:r>
            <a:r>
              <a:rPr lang="cs-CZ" altLang="cs-CZ" dirty="0" smtClean="0">
                <a:solidFill>
                  <a:schemeClr val="bg1"/>
                </a:solidFill>
              </a:rPr>
              <a:t>. m</a:t>
            </a:r>
            <a:r>
              <a:rPr lang="cs-CZ" altLang="cs-CZ" dirty="0">
                <a:solidFill>
                  <a:schemeClr val="bg1"/>
                </a:solidFill>
              </a:rPr>
              <a:t>. Prahy</a:t>
            </a:r>
          </a:p>
        </p:txBody>
      </p:sp>
    </p:spTree>
    <p:extLst>
      <p:ext uri="{BB962C8B-B14F-4D97-AF65-F5344CB8AC3E}">
        <p14:creationId xmlns:p14="http://schemas.microsoft.com/office/powerpoint/2010/main" val="9685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7030" b="9240"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Les </a:t>
            </a:r>
            <a:r>
              <a:rPr lang="cs-CZ" sz="2400" dirty="0" err="1" smtClean="0">
                <a:solidFill>
                  <a:schemeClr val="bg1"/>
                </a:solidFill>
              </a:rPr>
              <a:t>Arborka</a:t>
            </a:r>
            <a:r>
              <a:rPr lang="cs-CZ" sz="2400" dirty="0" smtClean="0">
                <a:solidFill>
                  <a:schemeClr val="bg1"/>
                </a:solidFill>
              </a:rPr>
              <a:t>, </a:t>
            </a:r>
            <a:r>
              <a:rPr lang="cs-CZ" sz="2400" dirty="0">
                <a:solidFill>
                  <a:schemeClr val="bg1"/>
                </a:solidFill>
              </a:rPr>
              <a:t>k.</a:t>
            </a:r>
            <a:r>
              <a:rPr lang="cs-CZ" sz="2400" dirty="0" err="1">
                <a:solidFill>
                  <a:schemeClr val="bg1"/>
                </a:solidFill>
              </a:rPr>
              <a:t>ú</a:t>
            </a:r>
            <a:r>
              <a:rPr lang="cs-CZ" sz="2400" dirty="0">
                <a:solidFill>
                  <a:schemeClr val="bg1"/>
                </a:solidFill>
              </a:rPr>
              <a:t>. </a:t>
            </a:r>
            <a:r>
              <a:rPr lang="cs-CZ" sz="2400" dirty="0" err="1" smtClean="0">
                <a:solidFill>
                  <a:schemeClr val="bg1"/>
                </a:solidFill>
              </a:rPr>
              <a:t>Satalice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Les </a:t>
            </a:r>
            <a:r>
              <a:rPr lang="cs-CZ" sz="2400" dirty="0" err="1" smtClean="0">
                <a:solidFill>
                  <a:schemeClr val="bg1"/>
                </a:solidFill>
              </a:rPr>
              <a:t>Arborka</a:t>
            </a:r>
            <a:r>
              <a:rPr lang="cs-CZ" sz="2400" dirty="0" smtClean="0">
                <a:solidFill>
                  <a:schemeClr val="bg1"/>
                </a:solidFill>
              </a:rPr>
              <a:t>, </a:t>
            </a:r>
            <a:r>
              <a:rPr lang="cs-CZ" sz="2400" dirty="0">
                <a:solidFill>
                  <a:schemeClr val="bg1"/>
                </a:solidFill>
              </a:rPr>
              <a:t>k.</a:t>
            </a:r>
            <a:r>
              <a:rPr lang="cs-CZ" sz="2400" dirty="0" err="1">
                <a:solidFill>
                  <a:schemeClr val="bg1"/>
                </a:solidFill>
              </a:rPr>
              <a:t>ú</a:t>
            </a:r>
            <a:r>
              <a:rPr lang="cs-CZ" sz="2400" dirty="0">
                <a:solidFill>
                  <a:schemeClr val="bg1"/>
                </a:solidFill>
              </a:rPr>
              <a:t>. </a:t>
            </a:r>
            <a:r>
              <a:rPr lang="cs-CZ" sz="2400" dirty="0" err="1" smtClean="0">
                <a:solidFill>
                  <a:schemeClr val="bg1"/>
                </a:solidFill>
              </a:rPr>
              <a:t>Satalice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17030" b="9240"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délník 8"/>
          <p:cNvSpPr/>
          <p:nvPr/>
        </p:nvSpPr>
        <p:spPr>
          <a:xfrm>
            <a:off x="758770" y="1700808"/>
            <a:ext cx="7626460" cy="2062103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Založení nového lesa na současné zemědělské půdě na celkové ploše cca 18 hektarů, stavba nových asfaltových a </a:t>
            </a:r>
            <a:r>
              <a:rPr lang="cs-CZ" dirty="0" err="1" smtClean="0">
                <a:solidFill>
                  <a:schemeClr val="bg2">
                    <a:lumMod val="50000"/>
                  </a:schemeClr>
                </a:solidFill>
              </a:rPr>
              <a:t>mlatových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cest, výsadba cca 80 000 stromků a 50 alejových stromů 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duben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2018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– listopad 2018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15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31165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9" y="1415682"/>
            <a:ext cx="9145016" cy="5442318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Nový rybník </a:t>
            </a:r>
            <a:r>
              <a:rPr lang="cs-CZ" sz="2400" dirty="0">
                <a:solidFill>
                  <a:schemeClr val="bg1"/>
                </a:solidFill>
              </a:rPr>
              <a:t>Lipiny v Modřanské rokli</a:t>
            </a: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Nový rybník </a:t>
            </a:r>
            <a:r>
              <a:rPr lang="cs-CZ" sz="2400" dirty="0">
                <a:solidFill>
                  <a:schemeClr val="bg1"/>
                </a:solidFill>
              </a:rPr>
              <a:t>Lipiny v Modřanské rokli</a:t>
            </a: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" y="1436183"/>
            <a:ext cx="9126804" cy="54285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Obdélník 11"/>
          <p:cNvSpPr/>
          <p:nvPr/>
        </p:nvSpPr>
        <p:spPr>
          <a:xfrm>
            <a:off x="179512" y="1573054"/>
            <a:ext cx="4896544" cy="2062103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Nová vodní plocha 3000 m</a:t>
            </a:r>
            <a:r>
              <a:rPr lang="cs-CZ" baseline="30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Revitalizace potoka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Vegetační úpravy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listopad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 –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červen 2018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4,6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243538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18815"/>
            <a:ext cx="9144000" cy="5439185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Obnova velkého </a:t>
            </a:r>
            <a:r>
              <a:rPr lang="cs-CZ" sz="2400" dirty="0" err="1" smtClean="0">
                <a:solidFill>
                  <a:schemeClr val="bg1"/>
                </a:solidFill>
              </a:rPr>
              <a:t>Lítožnického</a:t>
            </a:r>
            <a:r>
              <a:rPr lang="cs-CZ" sz="2400" dirty="0" smtClean="0">
                <a:solidFill>
                  <a:schemeClr val="bg1"/>
                </a:solidFill>
              </a:rPr>
              <a:t> rybníka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Obnova velkého </a:t>
            </a:r>
            <a:r>
              <a:rPr lang="cs-CZ" sz="2400" dirty="0" err="1" smtClean="0">
                <a:solidFill>
                  <a:schemeClr val="bg1"/>
                </a:solidFill>
              </a:rPr>
              <a:t>Lítožnického</a:t>
            </a:r>
            <a:r>
              <a:rPr lang="cs-CZ" sz="2400" dirty="0" smtClean="0">
                <a:solidFill>
                  <a:schemeClr val="bg1"/>
                </a:solidFill>
              </a:rPr>
              <a:t> rybníka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7" y="1417139"/>
            <a:ext cx="9108505" cy="54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 </a:t>
            </a:r>
            <a:r>
              <a:rPr lang="cs-CZ" sz="2400" dirty="0">
                <a:solidFill>
                  <a:schemeClr val="bg1"/>
                </a:solidFill>
              </a:rPr>
              <a:t>Robotka </a:t>
            </a:r>
            <a:r>
              <a:rPr lang="cs-CZ" sz="2400" dirty="0" err="1">
                <a:solidFill>
                  <a:schemeClr val="bg1"/>
                </a:solidFill>
              </a:rPr>
              <a:t>k.ú</a:t>
            </a:r>
            <a:r>
              <a:rPr lang="cs-CZ" sz="2400" dirty="0">
                <a:solidFill>
                  <a:schemeClr val="bg1"/>
                </a:solidFill>
              </a:rPr>
              <a:t>. Dubeč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Obdélník 8"/>
          <p:cNvSpPr/>
          <p:nvPr/>
        </p:nvSpPr>
        <p:spPr>
          <a:xfrm>
            <a:off x="694928" y="1691817"/>
            <a:ext cx="7626460" cy="2062103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Založení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zcela nového lesa na původně zemědělské půdě na ploše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28,4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ha, výsadba více než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73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000 stromků, založení lučních porostů s výsadbou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solitérních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dřevin,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mlatová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cesta v délce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1500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m.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listopad 2016 - duben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 </a:t>
            </a:r>
            <a:endParaRPr lang="cs-CZ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1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9,5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7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Obnova velkého </a:t>
            </a:r>
            <a:r>
              <a:rPr lang="cs-CZ" sz="2400" dirty="0" err="1" smtClean="0">
                <a:solidFill>
                  <a:schemeClr val="bg1"/>
                </a:solidFill>
              </a:rPr>
              <a:t>Lítožnického</a:t>
            </a:r>
            <a:r>
              <a:rPr lang="cs-CZ" sz="2400" dirty="0" smtClean="0">
                <a:solidFill>
                  <a:schemeClr val="bg1"/>
                </a:solidFill>
              </a:rPr>
              <a:t> rybníka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7" y="1417139"/>
            <a:ext cx="9108505" cy="544231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79512" y="1573054"/>
            <a:ext cx="5040560" cy="2062103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Obnova rybníka ze 16. století – plocha 12 ha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Výstavba tůní a podpora biodiversity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Archeologický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listopad 2016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–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listopad 2019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17,0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25778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Výstavba rybníka Terezka u Obory Hvězda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3"/>
          <a:stretch/>
        </p:blipFill>
        <p:spPr>
          <a:xfrm>
            <a:off x="-21526" y="1443855"/>
            <a:ext cx="9165526" cy="54212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33" y="1448118"/>
            <a:ext cx="3491880" cy="209512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55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Výstavba rybníka Terezka u Obory Hvězda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718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RYBNÍKY A NÁDRŽE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3"/>
          <a:stretch/>
        </p:blipFill>
        <p:spPr>
          <a:xfrm>
            <a:off x="-21526" y="1443855"/>
            <a:ext cx="9165526" cy="54212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33" y="1448118"/>
            <a:ext cx="3491880" cy="209512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179512" y="1573054"/>
            <a:ext cx="4896544" cy="2062103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Nová vodní plocha 1700 m</a:t>
            </a:r>
            <a:r>
              <a:rPr lang="cs-CZ" baseline="30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cs-CZ" baseline="30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Revitalizace potoka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Vegetační úpravy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listopad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 –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červen 2018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3,7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370023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Obora Hvězda – rekonstrukce zázemí údržby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>
                <a:solidFill>
                  <a:schemeClr val="bg1"/>
                </a:solidFill>
              </a:rPr>
              <a:t>Obora Hvězda – rekonstrukce zázemí údržby</a:t>
            </a: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dirty="0">
                <a:solidFill>
                  <a:schemeClr val="bg1"/>
                </a:solidFill>
              </a:rPr>
              <a:t>Obora Hvězda – rekonstrukce zázemí údržby</a:t>
            </a: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8770" y="1700808"/>
            <a:ext cx="7626460" cy="2062103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Rekonstrukce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stávajícího objektu zázemí údržby, doplněné o veřejné WC. Součástí bude i realizace nového dětského hřiště pro věkovou kategorii 3-12 let zakončené pobytovou plochou se zastřešeným altánem. 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červen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2018 - červenec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2019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14,85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37653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Rekonstrukce parku u Petřínské  rozhledny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Rekonstrukce parku u Petřínské  rozhledny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PARKY CELOMĚSTSKÉHO VÝZNAMU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8770" y="1700808"/>
            <a:ext cx="7626460" cy="2339102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Vytvoření nové pěší promenády na ploše 2000 m</a:t>
            </a:r>
            <a:r>
              <a:rPr lang="cs-CZ" baseline="30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, pochozí travnaté plochy o výměře 2800 m</a:t>
            </a:r>
            <a:r>
              <a:rPr lang="cs-CZ" baseline="30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, obnovení aleje okrasných stromů, obnova </a:t>
            </a:r>
            <a:r>
              <a:rPr lang="cs-CZ" dirty="0" err="1" smtClean="0">
                <a:solidFill>
                  <a:schemeClr val="bg2">
                    <a:lumMod val="50000"/>
                  </a:schemeClr>
                </a:solidFill>
              </a:rPr>
              <a:t>mlatového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parteru pod rozhlednou pro pořádání kulturních akcí, doplněného pobytovým schodištěm a pítkem. </a:t>
            </a:r>
          </a:p>
          <a:p>
            <a:pPr algn="just"/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březen 2018 – červenec 2018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Náklady: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25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3075" name="Picture 3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8913"/>
            <a:ext cx="6492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969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b="1" dirty="0" smtClean="0">
                <a:solidFill>
                  <a:schemeClr val="bg1"/>
                </a:solidFill>
              </a:rPr>
              <a:t>Zajímavosti z managementu v ochraně pražské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508625" y="188913"/>
            <a:ext cx="2660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dirty="0">
                <a:solidFill>
                  <a:schemeClr val="bg1"/>
                </a:solidFill>
              </a:rPr>
              <a:t>Magistrát hl</a:t>
            </a:r>
            <a:r>
              <a:rPr lang="cs-CZ" altLang="cs-CZ" dirty="0" smtClean="0">
                <a:solidFill>
                  <a:schemeClr val="bg1"/>
                </a:solidFill>
              </a:rPr>
              <a:t>. m</a:t>
            </a:r>
            <a:r>
              <a:rPr lang="cs-CZ" altLang="cs-CZ" dirty="0">
                <a:solidFill>
                  <a:schemeClr val="bg1"/>
                </a:solidFill>
              </a:rPr>
              <a:t>. Prahy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85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Ještěrka zelená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0862" b="5408"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Les V Panenkách, </a:t>
            </a:r>
            <a:r>
              <a:rPr lang="cs-CZ" sz="2400" dirty="0" err="1">
                <a:solidFill>
                  <a:schemeClr val="bg1"/>
                </a:solidFill>
              </a:rPr>
              <a:t>k.ú</a:t>
            </a:r>
            <a:r>
              <a:rPr lang="cs-CZ" sz="2400" dirty="0">
                <a:solidFill>
                  <a:schemeClr val="bg1"/>
                </a:solidFill>
              </a:rPr>
              <a:t>. Běchovice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Ještěrka zelená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Ještěrka zelená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8770" y="1700808"/>
            <a:ext cx="7626460" cy="2031325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Díky vhodným </a:t>
            </a:r>
            <a:r>
              <a:rPr lang="cs-CZ" dirty="0" err="1" smtClean="0">
                <a:solidFill>
                  <a:schemeClr val="bg2">
                    <a:lumMod val="50000"/>
                  </a:schemeClr>
                </a:solidFill>
              </a:rPr>
              <a:t>managementovým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 opatřením na skalách v chráněných územích došlo v posledních letech k nárůstu populace ještěrky zelené (zejména v chráněných územích, která se nacházejí v kaňonu Vltavy na severním okraji Prahy). Její výskyt je vázán na teplé oblasti Jižní Moravy, střední Povltaví a vybrané části Poohří. V rámci Čech jsou pak její pražské populace výjimečně početné.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10834"/>
          <a:stretch>
            <a:fillRect/>
          </a:stretch>
        </p:blipFill>
        <p:spPr bwMode="auto">
          <a:xfrm>
            <a:off x="0" y="1412776"/>
            <a:ext cx="9144000" cy="54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Mlok skvrnitý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7" t="7266" r="1557" b="14227"/>
          <a:stretch/>
        </p:blipFill>
        <p:spPr>
          <a:xfrm>
            <a:off x="-180528" y="1415682"/>
            <a:ext cx="9320215" cy="5442318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Mlok skvrnitý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8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7" t="7266" r="1557" b="14227"/>
          <a:stretch/>
        </p:blipFill>
        <p:spPr>
          <a:xfrm>
            <a:off x="-180528" y="1415682"/>
            <a:ext cx="9320215" cy="5442318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Mlok skvrnitý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58770" y="1700808"/>
            <a:ext cx="7626460" cy="1754326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Díky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pravidelné péči a konkrétním zásahům do biotopu mloka skvrnitého v posledních letech stoupá jeho populace především na menších tocích v severní části Prahy. Mlok skvrnitý se sice vyskytuje mozaikovitě po celé České republice, ale v nižších nadmořských výškách, kam spadá i Praha, je jeho výskyt ojedinělý, natož pak stoupající trend jeho populací.</a:t>
            </a:r>
          </a:p>
        </p:txBody>
      </p:sp>
    </p:spTree>
    <p:extLst>
      <p:ext uri="{BB962C8B-B14F-4D97-AF65-F5344CB8AC3E}">
        <p14:creationId xmlns:p14="http://schemas.microsoft.com/office/powerpoint/2010/main" val="25915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/>
          <a:srcRect t="9450" b="11151"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Stepník rudý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b="5493"/>
          <a:stretch/>
        </p:blipFill>
        <p:spPr>
          <a:xfrm>
            <a:off x="-10487" y="1384431"/>
            <a:ext cx="9133513" cy="5500954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Stepník rudý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1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b="5493"/>
          <a:stretch/>
        </p:blipFill>
        <p:spPr>
          <a:xfrm>
            <a:off x="-10487" y="1384431"/>
            <a:ext cx="9133513" cy="5500954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Stepník rudý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58770" y="1700808"/>
            <a:ext cx="7626460" cy="1477328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Vhodná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péče o stepní lokality na několika místech Prahy vede k nárůstu populací mimořádně pohledného pavouka,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stepníka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rudého, který se v rámci České republiky vyskytuje pouze v nejteplejších místech Jižní Moravy, v Českém Středohoří a právě v Praze a blízkém Českém krasu.</a:t>
            </a:r>
          </a:p>
        </p:txBody>
      </p:sp>
    </p:spTree>
    <p:extLst>
      <p:ext uri="{BB962C8B-B14F-4D97-AF65-F5344CB8AC3E}">
        <p14:creationId xmlns:p14="http://schemas.microsoft.com/office/powerpoint/2010/main" val="13502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t="7392" b="6708"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Krasec třešňový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Krasec třešňový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774"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Les V Panenkách, </a:t>
            </a:r>
            <a:r>
              <a:rPr lang="cs-CZ" sz="2400" dirty="0" err="1">
                <a:solidFill>
                  <a:schemeClr val="bg1"/>
                </a:solidFill>
              </a:rPr>
              <a:t>k.ú</a:t>
            </a:r>
            <a:r>
              <a:rPr lang="cs-CZ" sz="2400" dirty="0">
                <a:solidFill>
                  <a:schemeClr val="bg1"/>
                </a:solidFill>
              </a:rPr>
              <a:t>. Běchovice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Krasec třešňový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58770" y="1700808"/>
            <a:ext cx="7626460" cy="1477328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 posledních letech se mimo jiné díky adekvátní péči o třešňové sady šíří po Praze jeden z nejkrásnějších brouků vyskytujících se v České republice, krasec třešňový. Praha a nejbližší okolí je jedním z ohnisek jeho výskytu u nás.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t="7392" b="6708"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Křivatec český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9039"/>
          <a:stretch/>
        </p:blipFill>
        <p:spPr>
          <a:xfrm>
            <a:off x="-10487" y="1411960"/>
            <a:ext cx="9144000" cy="54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4"/>
          <a:stretch/>
        </p:blipFill>
        <p:spPr>
          <a:xfrm>
            <a:off x="-10487" y="1412776"/>
            <a:ext cx="9144000" cy="5423112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>
                <a:solidFill>
                  <a:schemeClr val="bg1"/>
                </a:solidFill>
              </a:rPr>
              <a:t>Křivatec český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4"/>
          <a:stretch/>
        </p:blipFill>
        <p:spPr>
          <a:xfrm>
            <a:off x="-10487" y="1412776"/>
            <a:ext cx="9144000" cy="5423112"/>
          </a:xfrm>
          <a:prstGeom prst="rect">
            <a:avLst/>
          </a:prstGeom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sz="2400" dirty="0">
                <a:solidFill>
                  <a:schemeClr val="bg1"/>
                </a:solidFill>
              </a:rPr>
              <a:t>Křivatec český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5878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OCHRANA PŘÍRODY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58770" y="1700808"/>
            <a:ext cx="7626460" cy="1477328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Křivatec český pravý byl pro svět popsán z území Prahy, kde je i jeho světové ohnisko výskytu. Zvýšená péče o jednotlivá místa, kde se aktuálně nachází, nese své ovoce a při zachování stávajícího přístupu má tento klenot časného jara zajištěnou klidnou budoucnost.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6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8520" y="61315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Děkujeme za pozornost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48880"/>
            <a:ext cx="9144000" cy="3510923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08520" y="1195060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</a:rPr>
              <a:t>Více o projektech v pražské zeleni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400" dirty="0" smtClean="0">
                <a:hlinkClick r:id="rId4"/>
              </a:rPr>
              <a:t>WWW.PRAHA-PRIRODA.CZ</a:t>
            </a:r>
            <a:r>
              <a:rPr lang="cs-CZ" altLang="cs-CZ" sz="2400" b="1" dirty="0" smtClean="0">
                <a:solidFill>
                  <a:schemeClr val="bg1"/>
                </a:solidFill>
              </a:rPr>
              <a:t> 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853" y="1476881"/>
            <a:ext cx="473732" cy="4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774"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Les V Panenkách, </a:t>
            </a:r>
            <a:r>
              <a:rPr lang="cs-CZ" sz="2400" dirty="0" err="1">
                <a:solidFill>
                  <a:schemeClr val="bg1"/>
                </a:solidFill>
              </a:rPr>
              <a:t>k.ú</a:t>
            </a:r>
            <a:r>
              <a:rPr lang="cs-CZ" sz="2400" dirty="0">
                <a:solidFill>
                  <a:schemeClr val="bg1"/>
                </a:solidFill>
              </a:rPr>
              <a:t>. Běchovice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Obdélník 8"/>
          <p:cNvSpPr/>
          <p:nvPr/>
        </p:nvSpPr>
        <p:spPr>
          <a:xfrm>
            <a:off x="694928" y="1691817"/>
            <a:ext cx="7626460" cy="2062103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Popis projektu:</a:t>
            </a:r>
          </a:p>
          <a:p>
            <a:pPr algn="just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Založení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zcela nového lesa na původně zemědělské půdě na ploše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cs-CZ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29,5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ha, výsadba více než 160 000 stromků, založení lučních porostů s výsadbou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solitérních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dřevin,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mlatová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cesta v délce 2700 m.</a:t>
            </a:r>
          </a:p>
          <a:p>
            <a:endParaRPr lang="cs-CZ" sz="10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Doba </a:t>
            </a:r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realizace: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duben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2017 – listopad 2017</a:t>
            </a:r>
          </a:p>
          <a:p>
            <a:endParaRPr lang="cs-CZ" sz="1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50000"/>
                  </a:schemeClr>
                </a:solidFill>
              </a:rPr>
              <a:t>Náklady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13 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mil. Kč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 dirty="0" smtClean="0">
                <a:solidFill>
                  <a:schemeClr val="bg1"/>
                </a:solidFill>
              </a:rPr>
              <a:t>Dívčí </a:t>
            </a:r>
            <a:r>
              <a:rPr lang="cs-CZ" sz="2400" dirty="0">
                <a:solidFill>
                  <a:schemeClr val="bg1"/>
                </a:solidFill>
              </a:rPr>
              <a:t>Hrady, </a:t>
            </a:r>
            <a:r>
              <a:rPr lang="cs-CZ" sz="2400" dirty="0" err="1">
                <a:solidFill>
                  <a:schemeClr val="bg1"/>
                </a:solidFill>
              </a:rPr>
              <a:t>k.ú</a:t>
            </a:r>
            <a:r>
              <a:rPr lang="cs-CZ" sz="2400" dirty="0">
                <a:solidFill>
                  <a:schemeClr val="bg1"/>
                </a:solidFill>
              </a:rPr>
              <a:t>. Radlice – přeměna zemědělské </a:t>
            </a:r>
            <a:r>
              <a:rPr lang="cs-CZ" sz="2400" dirty="0" smtClean="0">
                <a:solidFill>
                  <a:schemeClr val="bg1"/>
                </a:solidFill>
              </a:rPr>
              <a:t>půdy </a:t>
            </a:r>
            <a:r>
              <a:rPr lang="cs-CZ" sz="2400" dirty="0">
                <a:solidFill>
                  <a:schemeClr val="bg1"/>
                </a:solidFill>
              </a:rPr>
              <a:t>– </a:t>
            </a:r>
            <a:r>
              <a:rPr lang="cs-CZ" sz="2400" dirty="0" smtClean="0">
                <a:solidFill>
                  <a:schemeClr val="bg1"/>
                </a:solidFill>
              </a:rPr>
              <a:t>2016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t="9476" r="-295" b="10647"/>
          <a:stretch/>
        </p:blipFill>
        <p:spPr>
          <a:xfrm>
            <a:off x="-10487" y="1415682"/>
            <a:ext cx="9190999" cy="54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Praha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576759" cy="57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-10487" y="89536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Dívčí Hrady – </a:t>
            </a:r>
            <a:r>
              <a:rPr lang="cs-CZ" sz="2400" dirty="0" smtClean="0">
                <a:solidFill>
                  <a:schemeClr val="bg1"/>
                </a:solidFill>
              </a:rPr>
              <a:t>2017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5796136" y="135732"/>
            <a:ext cx="2445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Odbor ochrany prostředí</a:t>
            </a:r>
          </a:p>
          <a:p>
            <a:pPr algn="r" eaLnBrk="1" hangingPunct="1"/>
            <a:r>
              <a:rPr lang="cs-CZ" altLang="cs-CZ" sz="1400" dirty="0">
                <a:solidFill>
                  <a:schemeClr val="bg1"/>
                </a:solidFill>
              </a:rPr>
              <a:t>Magistrát hl</a:t>
            </a:r>
            <a:r>
              <a:rPr lang="cs-CZ" altLang="cs-CZ" sz="1400" dirty="0" smtClean="0">
                <a:solidFill>
                  <a:schemeClr val="bg1"/>
                </a:solidFill>
              </a:rPr>
              <a:t>. m</a:t>
            </a:r>
            <a:r>
              <a:rPr lang="cs-CZ" altLang="cs-CZ" sz="1400" dirty="0">
                <a:solidFill>
                  <a:schemeClr val="bg1"/>
                </a:solidFill>
              </a:rPr>
              <a:t>. Prahy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6427" y="2060848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u="sng" dirty="0" smtClean="0">
              <a:solidFill>
                <a:schemeClr val="bg1"/>
              </a:solidFill>
            </a:endParaRPr>
          </a:p>
          <a:p>
            <a:r>
              <a:rPr lang="cs-CZ" b="1" u="sng" dirty="0" smtClean="0">
                <a:solidFill>
                  <a:schemeClr val="bg1"/>
                </a:solidFill>
              </a:rPr>
              <a:t>Náklady: </a:t>
            </a:r>
          </a:p>
          <a:p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4,5 mil. Kč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87" y="1422966"/>
            <a:ext cx="9144000" cy="544522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10487" y="217676"/>
            <a:ext cx="32863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LESY A LESOPARKY</a:t>
            </a:r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8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4116</TotalTime>
  <Words>1950</Words>
  <Application>Microsoft Office PowerPoint</Application>
  <PresentationFormat>Předvádění na obrazovce (4:3)</PresentationFormat>
  <Paragraphs>360</Paragraphs>
  <Slides>64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7" baseType="lpstr">
      <vt:lpstr>Arial</vt:lpstr>
      <vt:lpstr>Calibri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JKcompany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Janička</dc:creator>
  <cp:lastModifiedBy>Karnecki Jiří (MHMP, OCP)</cp:lastModifiedBy>
  <cp:revision>145</cp:revision>
  <dcterms:created xsi:type="dcterms:W3CDTF">2009-05-13T17:40:19Z</dcterms:created>
  <dcterms:modified xsi:type="dcterms:W3CDTF">2018-03-14T08:18:01Z</dcterms:modified>
</cp:coreProperties>
</file>