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3"/>
  </p:notesMasterIdLst>
  <p:handoutMasterIdLst>
    <p:handoutMasterId r:id="rId14"/>
  </p:handoutMasterIdLst>
  <p:sldIdLst>
    <p:sldId id="256" r:id="rId6"/>
    <p:sldId id="257" r:id="rId7"/>
    <p:sldId id="263" r:id="rId8"/>
    <p:sldId id="264" r:id="rId9"/>
    <p:sldId id="265" r:id="rId10"/>
    <p:sldId id="266" r:id="rId11"/>
    <p:sldId id="262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AC9C"/>
    <a:srgbClr val="D9D5C9"/>
    <a:srgbClr val="CCD386"/>
    <a:srgbClr val="77B143"/>
    <a:srgbClr val="000000"/>
    <a:srgbClr val="A7AF00"/>
    <a:srgbClr val="99A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48" y="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emec\Documents\AIRBNB\Graf_Struktura%20nab&#237;dky%20Airbnb%20v%20Praze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emec\Documents\AIRBNB\Graf_Struktura%20nab&#237;dky%20Airbnb%20v%20Praz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ipr.praha.eu\pracovni\100-PracProstorKancelari\401-SSP\KAP\Cestovn&#237;%20ruch\Data%20&#268;S&#218;\Cestovn&#237;%20ruch_dopady%2020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ipr.praha.eu\pracovni\100-PracProstorKancelari\401-SSP\KAP\Cestovn&#237;%20ruch\Data%20&#268;S&#218;\Cestovn&#237;%20ruch_dopady%20202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emec\Documents\AIRBNB\Graf_Struktura%20nab&#237;dky%20Airbnb%20v%20Praz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ipr.praha.eu\pracovni\100-PracProstorKancelari\401-SSP\KAP\Cestovn&#237;%20ruch\Data%20&#268;S&#218;\Cestovn&#237;%20ruch_dopady%202020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ipr.praha.eu\pracovni\100-PracProstorKancelari\401-SSP\KAP\Cestovn&#237;%20ruch\Data%20&#268;S&#218;\Cestovn&#237;%20ruch_dopady%202020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gpfs\diskr\dokumenty_uzivatelu\marianovska\Airbnb\Airbnb%202020\Analyzy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gpfs\diskr\dokumenty_uzivatelu\marianovska\Airbnb\Airbnb%202020\Analyzy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71414904761654E-2"/>
          <c:y val="2.3000522739153161E-2"/>
          <c:w val="0.93922127619048545"/>
          <c:h val="0.9268165185572399"/>
        </c:manualLayout>
      </c:layout>
      <c:pie3DChart>
        <c:varyColors val="1"/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71414904761654E-2"/>
          <c:y val="2.3000522739153161E-2"/>
          <c:w val="0.93922127619048545"/>
          <c:h val="0.9268165185572399"/>
        </c:manualLayout>
      </c:layout>
      <c:pie3DChart>
        <c:varyColors val="1"/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Česko</c:v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List1!$Z$86:$AE$86</c:f>
              <c:strCache>
                <c:ptCount val="6"/>
                <c:pt idx="0">
                  <c:v>leden</c:v>
                </c:pt>
                <c:pt idx="1">
                  <c:v>únor</c:v>
                </c:pt>
                <c:pt idx="2">
                  <c:v>březen</c:v>
                </c:pt>
                <c:pt idx="3">
                  <c:v>duben</c:v>
                </c:pt>
                <c:pt idx="4">
                  <c:v>květen</c:v>
                </c:pt>
                <c:pt idx="5">
                  <c:v>červen</c:v>
                </c:pt>
              </c:strCache>
            </c:strRef>
          </c:cat>
          <c:val>
            <c:numRef>
              <c:f>List1!$Z$101:$AE$101</c:f>
              <c:numCache>
                <c:formatCode>###,###,##0</c:formatCode>
                <c:ptCount val="6"/>
                <c:pt idx="0">
                  <c:v>5.1018881896502046</c:v>
                </c:pt>
                <c:pt idx="1">
                  <c:v>4.6719077916778549</c:v>
                </c:pt>
                <c:pt idx="2">
                  <c:v>-56.590807047706392</c:v>
                </c:pt>
                <c:pt idx="3">
                  <c:v>-98.160745458302074</c:v>
                </c:pt>
                <c:pt idx="4">
                  <c:v>-91.536355308419942</c:v>
                </c:pt>
                <c:pt idx="5">
                  <c:v>-59.974413095839282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3C-4F3D-8819-14B33EFC468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983261103"/>
        <c:axId val="1883907439"/>
      </c:barChart>
      <c:catAx>
        <c:axId val="983261103"/>
        <c:scaling>
          <c:orientation val="minMax"/>
        </c:scaling>
        <c:delete val="0"/>
        <c:axPos val="b"/>
        <c:numFmt formatCode="#,##0_ ;\-#,##0\ " sourceLinked="0"/>
        <c:majorTickMark val="none"/>
        <c:minorTickMark val="none"/>
        <c:tickLblPos val="high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83907439"/>
        <c:crosses val="autoZero"/>
        <c:auto val="1"/>
        <c:lblAlgn val="ctr"/>
        <c:lblOffset val="100"/>
        <c:noMultiLvlLbl val="0"/>
      </c:catAx>
      <c:valAx>
        <c:axId val="1883907439"/>
        <c:scaling>
          <c:orientation val="minMax"/>
          <c:min val="-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832611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Kraje</c:v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List1!$Y$87:$Y$100</c:f>
              <c:strCache>
                <c:ptCount val="14"/>
                <c:pt idx="0">
                  <c:v>Praha</c:v>
                </c:pt>
                <c:pt idx="1">
                  <c:v>Jihočeský</c:v>
                </c:pt>
                <c:pt idx="2">
                  <c:v>Jihomoravský</c:v>
                </c:pt>
                <c:pt idx="3">
                  <c:v>Karlovarský</c:v>
                </c:pt>
                <c:pt idx="4">
                  <c:v>Královéhradecký</c:v>
                </c:pt>
                <c:pt idx="5">
                  <c:v>Liberecký</c:v>
                </c:pt>
                <c:pt idx="6">
                  <c:v>Moravskoslezský</c:v>
                </c:pt>
                <c:pt idx="7">
                  <c:v>Olomoucký</c:v>
                </c:pt>
                <c:pt idx="8">
                  <c:v>Pardubický</c:v>
                </c:pt>
                <c:pt idx="9">
                  <c:v>Plzeňský</c:v>
                </c:pt>
                <c:pt idx="10">
                  <c:v>Středočeský</c:v>
                </c:pt>
                <c:pt idx="11">
                  <c:v>Ústecký</c:v>
                </c:pt>
                <c:pt idx="12">
                  <c:v>Vysočina</c:v>
                </c:pt>
                <c:pt idx="13">
                  <c:v>Zlínský</c:v>
                </c:pt>
              </c:strCache>
            </c:strRef>
          </c:cat>
          <c:val>
            <c:numRef>
              <c:f>List1!$AF$87:$AF$100</c:f>
              <c:numCache>
                <c:formatCode>###,###,##0</c:formatCode>
                <c:ptCount val="14"/>
                <c:pt idx="0">
                  <c:v>-65.762912579183364</c:v>
                </c:pt>
                <c:pt idx="1">
                  <c:v>-51.628910783332003</c:v>
                </c:pt>
                <c:pt idx="2">
                  <c:v>-57.393045868139389</c:v>
                </c:pt>
                <c:pt idx="3">
                  <c:v>-52.507986966542163</c:v>
                </c:pt>
                <c:pt idx="4">
                  <c:v>-34.591380122468209</c:v>
                </c:pt>
                <c:pt idx="5">
                  <c:v>-39.553764326335269</c:v>
                </c:pt>
                <c:pt idx="6">
                  <c:v>-42.466142952672001</c:v>
                </c:pt>
                <c:pt idx="7">
                  <c:v>-40.902800552793067</c:v>
                </c:pt>
                <c:pt idx="8">
                  <c:v>-46.309446724710895</c:v>
                </c:pt>
                <c:pt idx="9">
                  <c:v>-47.737905007784967</c:v>
                </c:pt>
                <c:pt idx="10">
                  <c:v>-56.016316797727974</c:v>
                </c:pt>
                <c:pt idx="11">
                  <c:v>-54.923830709880896</c:v>
                </c:pt>
                <c:pt idx="12">
                  <c:v>-48.742624808469273</c:v>
                </c:pt>
                <c:pt idx="13">
                  <c:v>-47.594665916647756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DA-4A67-917B-A05D10CCC0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983261103"/>
        <c:axId val="1883907439"/>
      </c:barChart>
      <c:catAx>
        <c:axId val="983261103"/>
        <c:scaling>
          <c:orientation val="minMax"/>
        </c:scaling>
        <c:delete val="0"/>
        <c:axPos val="b"/>
        <c:numFmt formatCode="#,##0_ ;\-#,##0\ " sourceLinked="0"/>
        <c:majorTickMark val="none"/>
        <c:minorTickMark val="none"/>
        <c:tickLblPos val="high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83907439"/>
        <c:crosses val="autoZero"/>
        <c:auto val="1"/>
        <c:lblAlgn val="ctr"/>
        <c:lblOffset val="100"/>
        <c:noMultiLvlLbl val="0"/>
      </c:catAx>
      <c:valAx>
        <c:axId val="1883907439"/>
        <c:scaling>
          <c:orientation val="minMax"/>
          <c:min val="-7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832611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71414904761654E-2"/>
          <c:y val="2.3000522739153161E-2"/>
          <c:w val="0.93922127619048545"/>
          <c:h val="0.9268165185572399"/>
        </c:manualLayout>
      </c:layout>
      <c:pie3DChart>
        <c:varyColors val="1"/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974468484402146"/>
          <c:y val="5.998543819205221E-2"/>
          <c:w val="0.85416682068794914"/>
          <c:h val="0.79856597020424214"/>
        </c:manualLayout>
      </c:layout>
      <c:lineChart>
        <c:grouping val="standard"/>
        <c:varyColors val="0"/>
        <c:ser>
          <c:idx val="0"/>
          <c:order val="0"/>
          <c:tx>
            <c:v>1. pol. 2019</c:v>
          </c:tx>
          <c:spPr>
            <a:ln w="22225" cap="rnd">
              <a:solidFill>
                <a:schemeClr val="dk1">
                  <a:tint val="88500"/>
                </a:schemeClr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dk1">
                  <a:tint val="88500"/>
                </a:schemeClr>
              </a:solidFill>
              <a:ln w="9525">
                <a:solidFill>
                  <a:schemeClr val="dk1">
                    <a:tint val="88500"/>
                  </a:schemeClr>
                </a:solidFill>
                <a:round/>
              </a:ln>
              <a:effectLst/>
            </c:spPr>
          </c:marker>
          <c:cat>
            <c:strRef>
              <c:f>List1!$A$35:$A$40</c:f>
              <c:strCache>
                <c:ptCount val="6"/>
                <c:pt idx="0">
                  <c:v>leden</c:v>
                </c:pt>
                <c:pt idx="1">
                  <c:v>únor</c:v>
                </c:pt>
                <c:pt idx="2">
                  <c:v>březen</c:v>
                </c:pt>
                <c:pt idx="3">
                  <c:v>duben</c:v>
                </c:pt>
                <c:pt idx="4">
                  <c:v>květen</c:v>
                </c:pt>
                <c:pt idx="5">
                  <c:v>červen</c:v>
                </c:pt>
              </c:strCache>
            </c:strRef>
          </c:cat>
          <c:val>
            <c:numRef>
              <c:f>List1!$D$35:$D$40</c:f>
              <c:numCache>
                <c:formatCode>###,###,##0</c:formatCode>
                <c:ptCount val="6"/>
                <c:pt idx="0">
                  <c:v>1035360</c:v>
                </c:pt>
                <c:pt idx="1">
                  <c:v>1019624</c:v>
                </c:pt>
                <c:pt idx="2">
                  <c:v>1382286</c:v>
                </c:pt>
                <c:pt idx="3">
                  <c:v>1645193</c:v>
                </c:pt>
                <c:pt idx="4">
                  <c:v>1659829</c:v>
                </c:pt>
                <c:pt idx="5">
                  <c:v>1659883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A3E-44FA-A53D-D419A98BD31D}"/>
            </c:ext>
          </c:extLst>
        </c:ser>
        <c:ser>
          <c:idx val="1"/>
          <c:order val="1"/>
          <c:tx>
            <c:v>1. pol. 2020</c:v>
          </c:tx>
          <c:spPr>
            <a:ln w="22225" cap="rnd">
              <a:solidFill>
                <a:schemeClr val="dk1">
                  <a:tint val="55000"/>
                </a:schemeClr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dk1">
                  <a:tint val="55000"/>
                </a:schemeClr>
              </a:solidFill>
              <a:ln w="9525">
                <a:solidFill>
                  <a:schemeClr val="dk1">
                    <a:tint val="55000"/>
                  </a:schemeClr>
                </a:solidFill>
                <a:round/>
              </a:ln>
              <a:effectLst/>
            </c:spPr>
          </c:marker>
          <c:cat>
            <c:strRef>
              <c:f>List1!$A$35:$A$40</c:f>
              <c:strCache>
                <c:ptCount val="6"/>
                <c:pt idx="0">
                  <c:v>leden</c:v>
                </c:pt>
                <c:pt idx="1">
                  <c:v>únor</c:v>
                </c:pt>
                <c:pt idx="2">
                  <c:v>březen</c:v>
                </c:pt>
                <c:pt idx="3">
                  <c:v>duben</c:v>
                </c:pt>
                <c:pt idx="4">
                  <c:v>květen</c:v>
                </c:pt>
                <c:pt idx="5">
                  <c:v>červen</c:v>
                </c:pt>
              </c:strCache>
            </c:strRef>
          </c:cat>
          <c:val>
            <c:numRef>
              <c:f>List1!$E$35:$E$40</c:f>
              <c:numCache>
                <c:formatCode>###,###,##0</c:formatCode>
                <c:ptCount val="6"/>
                <c:pt idx="0">
                  <c:v>1131090</c:v>
                </c:pt>
                <c:pt idx="1">
                  <c:v>1070929</c:v>
                </c:pt>
                <c:pt idx="2">
                  <c:v>418989</c:v>
                </c:pt>
                <c:pt idx="3">
                  <c:v>9332</c:v>
                </c:pt>
                <c:pt idx="4">
                  <c:v>35374</c:v>
                </c:pt>
                <c:pt idx="5">
                  <c:v>210946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A3E-44FA-A53D-D419A98BD3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0193695"/>
        <c:axId val="22452575"/>
      </c:lineChart>
      <c:catAx>
        <c:axId val="211019369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2452575"/>
        <c:crosses val="autoZero"/>
        <c:auto val="1"/>
        <c:lblAlgn val="ctr"/>
        <c:lblOffset val="100"/>
        <c:noMultiLvlLbl val="0"/>
      </c:catAx>
      <c:valAx>
        <c:axId val="22452575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10193695"/>
        <c:crosses val="autoZero"/>
        <c:crossBetween val="between"/>
        <c:dispUnits>
          <c:builtInUnit val="thousand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55588470298535908"/>
          <c:y val="0.40602552845547019"/>
          <c:w val="0.35814972582540877"/>
          <c:h val="9.97285931717832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803230288827697"/>
          <c:y val="5.7361111111111113E-2"/>
          <c:w val="0.85174671642095112"/>
          <c:h val="0.81910505978419368"/>
        </c:manualLayout>
      </c:layout>
      <c:lineChart>
        <c:grouping val="standard"/>
        <c:varyColors val="0"/>
        <c:ser>
          <c:idx val="0"/>
          <c:order val="0"/>
          <c:tx>
            <c:v>Zahraniční turisté</c:v>
          </c:tx>
          <c:spPr>
            <a:ln w="22225" cap="rnd">
              <a:solidFill>
                <a:schemeClr val="dk1">
                  <a:tint val="88500"/>
                </a:schemeClr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dk1">
                  <a:tint val="88500"/>
                </a:schemeClr>
              </a:solidFill>
              <a:ln w="9525">
                <a:solidFill>
                  <a:schemeClr val="dk1">
                    <a:tint val="88500"/>
                  </a:schemeClr>
                </a:solidFill>
                <a:round/>
              </a:ln>
              <a:effectLst/>
            </c:spPr>
          </c:marker>
          <c:cat>
            <c:strRef>
              <c:f>List1!$A$35:$A$40</c:f>
              <c:strCache>
                <c:ptCount val="6"/>
                <c:pt idx="0">
                  <c:v>leden</c:v>
                </c:pt>
                <c:pt idx="1">
                  <c:v>únor</c:v>
                </c:pt>
                <c:pt idx="2">
                  <c:v>březen</c:v>
                </c:pt>
                <c:pt idx="3">
                  <c:v>duben</c:v>
                </c:pt>
                <c:pt idx="4">
                  <c:v>květen</c:v>
                </c:pt>
                <c:pt idx="5">
                  <c:v>červen</c:v>
                </c:pt>
              </c:strCache>
            </c:strRef>
          </c:cat>
          <c:val>
            <c:numRef>
              <c:f>List1!$K$35:$K$40</c:f>
              <c:numCache>
                <c:formatCode>###,###,##0</c:formatCode>
                <c:ptCount val="6"/>
                <c:pt idx="0">
                  <c:v>982335</c:v>
                </c:pt>
                <c:pt idx="1">
                  <c:v>903746</c:v>
                </c:pt>
                <c:pt idx="2">
                  <c:v>334755</c:v>
                </c:pt>
                <c:pt idx="3">
                  <c:v>1924</c:v>
                </c:pt>
                <c:pt idx="4">
                  <c:v>4715</c:v>
                </c:pt>
                <c:pt idx="5">
                  <c:v>84804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3EF-49C4-8647-4B96DBE07DEF}"/>
            </c:ext>
          </c:extLst>
        </c:ser>
        <c:ser>
          <c:idx val="1"/>
          <c:order val="1"/>
          <c:tx>
            <c:v>Domácí turisté</c:v>
          </c:tx>
          <c:spPr>
            <a:ln w="22225" cap="rnd">
              <a:solidFill>
                <a:schemeClr val="dk1">
                  <a:tint val="55000"/>
                </a:schemeClr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dk1">
                  <a:tint val="55000"/>
                </a:schemeClr>
              </a:solidFill>
              <a:ln w="9525">
                <a:solidFill>
                  <a:schemeClr val="dk1">
                    <a:tint val="55000"/>
                  </a:schemeClr>
                </a:solidFill>
                <a:round/>
              </a:ln>
              <a:effectLst/>
            </c:spPr>
          </c:marker>
          <c:cat>
            <c:strRef>
              <c:f>List1!$A$35:$A$40</c:f>
              <c:strCache>
                <c:ptCount val="6"/>
                <c:pt idx="0">
                  <c:v>leden</c:v>
                </c:pt>
                <c:pt idx="1">
                  <c:v>únor</c:v>
                </c:pt>
                <c:pt idx="2">
                  <c:v>březen</c:v>
                </c:pt>
                <c:pt idx="3">
                  <c:v>duben</c:v>
                </c:pt>
                <c:pt idx="4">
                  <c:v>květen</c:v>
                </c:pt>
                <c:pt idx="5">
                  <c:v>červen</c:v>
                </c:pt>
              </c:strCache>
            </c:strRef>
          </c:cat>
          <c:val>
            <c:numRef>
              <c:f>List1!$I$35:$I$40</c:f>
              <c:numCache>
                <c:formatCode>###,###,##0</c:formatCode>
                <c:ptCount val="6"/>
                <c:pt idx="0">
                  <c:v>148755</c:v>
                </c:pt>
                <c:pt idx="1">
                  <c:v>167183</c:v>
                </c:pt>
                <c:pt idx="2">
                  <c:v>84234</c:v>
                </c:pt>
                <c:pt idx="3">
                  <c:v>7408</c:v>
                </c:pt>
                <c:pt idx="4">
                  <c:v>30659</c:v>
                </c:pt>
                <c:pt idx="5">
                  <c:v>126142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3EF-49C4-8647-4B96DBE07D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0193695"/>
        <c:axId val="22452575"/>
      </c:lineChart>
      <c:catAx>
        <c:axId val="211019369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2452575"/>
        <c:crosses val="autoZero"/>
        <c:auto val="1"/>
        <c:lblAlgn val="ctr"/>
        <c:lblOffset val="100"/>
        <c:noMultiLvlLbl val="0"/>
      </c:catAx>
      <c:valAx>
        <c:axId val="22452575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10193695"/>
        <c:crosses val="autoZero"/>
        <c:crossBetween val="between"/>
        <c:dispUnits>
          <c:builtInUnit val="thousand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319628857819902"/>
          <c:y val="0.27022127442403032"/>
          <c:w val="0.21161366808355303"/>
          <c:h val="0.19103893263342081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661388888888888E-2"/>
          <c:y val="6.1331230662614117E-2"/>
          <c:w val="0.89258986111111116"/>
          <c:h val="0.72094880547671403"/>
        </c:manualLayout>
      </c:layout>
      <c:barChart>
        <c:barDir val="col"/>
        <c:grouping val="clustered"/>
        <c:varyColors val="0"/>
        <c:ser>
          <c:idx val="0"/>
          <c:order val="0"/>
          <c:tx>
            <c:v>Registrované</c:v>
          </c:tx>
          <c:spPr>
            <a:solidFill>
              <a:schemeClr val="dk1">
                <a:tint val="88500"/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Porov619a620!$I$81:$I$90</c:f>
              <c:strCache>
                <c:ptCount val="10"/>
                <c:pt idx="0">
                  <c:v> Praha 1</c:v>
                </c:pt>
                <c:pt idx="1">
                  <c:v> Praha 2</c:v>
                </c:pt>
                <c:pt idx="2">
                  <c:v> Praha 3</c:v>
                </c:pt>
                <c:pt idx="3">
                  <c:v> Praha 4</c:v>
                </c:pt>
                <c:pt idx="4">
                  <c:v> Praha 5</c:v>
                </c:pt>
                <c:pt idx="5">
                  <c:v> Praha 6</c:v>
                </c:pt>
                <c:pt idx="6">
                  <c:v> Praha 7</c:v>
                </c:pt>
                <c:pt idx="7">
                  <c:v> Praha 8</c:v>
                </c:pt>
                <c:pt idx="8">
                  <c:v> Praha 9</c:v>
                </c:pt>
                <c:pt idx="9">
                  <c:v> Praha 10</c:v>
                </c:pt>
              </c:strCache>
            </c:strRef>
          </c:cat>
          <c:val>
            <c:numRef>
              <c:f>Porov619a620!$J$81:$J$90</c:f>
              <c:numCache>
                <c:formatCode>General</c:formatCode>
                <c:ptCount val="10"/>
                <c:pt idx="0">
                  <c:v>3880</c:v>
                </c:pt>
                <c:pt idx="1">
                  <c:v>2232</c:v>
                </c:pt>
                <c:pt idx="2">
                  <c:v>1912</c:v>
                </c:pt>
                <c:pt idx="3">
                  <c:v>595</c:v>
                </c:pt>
                <c:pt idx="4">
                  <c:v>1209</c:v>
                </c:pt>
                <c:pt idx="5">
                  <c:v>689</c:v>
                </c:pt>
                <c:pt idx="6">
                  <c:v>824</c:v>
                </c:pt>
                <c:pt idx="7">
                  <c:v>888</c:v>
                </c:pt>
                <c:pt idx="8">
                  <c:v>219</c:v>
                </c:pt>
                <c:pt idx="9">
                  <c:v>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79-4086-92A5-722D6B73387F}"/>
            </c:ext>
          </c:extLst>
        </c:ser>
        <c:ser>
          <c:idx val="1"/>
          <c:order val="1"/>
          <c:tx>
            <c:v>Aktivní</c:v>
          </c:tx>
          <c:spPr>
            <a:solidFill>
              <a:schemeClr val="dk1">
                <a:tint val="55000"/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Porov619a620!$I$81:$I$90</c:f>
              <c:strCache>
                <c:ptCount val="10"/>
                <c:pt idx="0">
                  <c:v> Praha 1</c:v>
                </c:pt>
                <c:pt idx="1">
                  <c:v> Praha 2</c:v>
                </c:pt>
                <c:pt idx="2">
                  <c:v> Praha 3</c:v>
                </c:pt>
                <c:pt idx="3">
                  <c:v> Praha 4</c:v>
                </c:pt>
                <c:pt idx="4">
                  <c:v> Praha 5</c:v>
                </c:pt>
                <c:pt idx="5">
                  <c:v> Praha 6</c:v>
                </c:pt>
                <c:pt idx="6">
                  <c:v> Praha 7</c:v>
                </c:pt>
                <c:pt idx="7">
                  <c:v> Praha 8</c:v>
                </c:pt>
                <c:pt idx="8">
                  <c:v> Praha 9</c:v>
                </c:pt>
                <c:pt idx="9">
                  <c:v> Praha 10</c:v>
                </c:pt>
              </c:strCache>
            </c:strRef>
          </c:cat>
          <c:val>
            <c:numRef>
              <c:f>Porov619a620!$K$81:$K$90</c:f>
              <c:numCache>
                <c:formatCode>General</c:formatCode>
                <c:ptCount val="10"/>
                <c:pt idx="0">
                  <c:v>2722</c:v>
                </c:pt>
                <c:pt idx="1">
                  <c:v>1422</c:v>
                </c:pt>
                <c:pt idx="2">
                  <c:v>1238</c:v>
                </c:pt>
                <c:pt idx="3">
                  <c:v>314</c:v>
                </c:pt>
                <c:pt idx="4">
                  <c:v>711</c:v>
                </c:pt>
                <c:pt idx="5">
                  <c:v>378</c:v>
                </c:pt>
                <c:pt idx="6">
                  <c:v>444</c:v>
                </c:pt>
                <c:pt idx="7">
                  <c:v>531</c:v>
                </c:pt>
                <c:pt idx="8">
                  <c:v>133</c:v>
                </c:pt>
                <c:pt idx="9">
                  <c:v>376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79-4086-92A5-722D6B7338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1033646095"/>
        <c:axId val="568609423"/>
      </c:barChart>
      <c:catAx>
        <c:axId val="1033646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68609423"/>
        <c:crosses val="autoZero"/>
        <c:auto val="1"/>
        <c:lblAlgn val="ctr"/>
        <c:lblOffset val="100"/>
        <c:noMultiLvlLbl val="0"/>
      </c:catAx>
      <c:valAx>
        <c:axId val="5686094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33646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119569444444453"/>
          <c:y val="0.16026653923837691"/>
          <c:w val="0.15004041666666668"/>
          <c:h val="0.20426126021485594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661388888888888E-2"/>
          <c:y val="6.1303179055633476E-2"/>
          <c:w val="0.89082597222222226"/>
          <c:h val="0.72107643758765783"/>
        </c:manualLayout>
      </c:layout>
      <c:barChart>
        <c:barDir val="col"/>
        <c:grouping val="clustered"/>
        <c:varyColors val="0"/>
        <c:ser>
          <c:idx val="0"/>
          <c:order val="0"/>
          <c:tx>
            <c:v>Registrované</c:v>
          </c:tx>
          <c:spPr>
            <a:solidFill>
              <a:schemeClr val="dk1">
                <a:tint val="88500"/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Porov619a620!$I$81:$I$90</c:f>
              <c:strCache>
                <c:ptCount val="10"/>
                <c:pt idx="0">
                  <c:v> Praha 1</c:v>
                </c:pt>
                <c:pt idx="1">
                  <c:v> Praha 2</c:v>
                </c:pt>
                <c:pt idx="2">
                  <c:v> Praha 3</c:v>
                </c:pt>
                <c:pt idx="3">
                  <c:v> Praha 4</c:v>
                </c:pt>
                <c:pt idx="4">
                  <c:v> Praha 5</c:v>
                </c:pt>
                <c:pt idx="5">
                  <c:v> Praha 6</c:v>
                </c:pt>
                <c:pt idx="6">
                  <c:v> Praha 7</c:v>
                </c:pt>
                <c:pt idx="7">
                  <c:v> Praha 8</c:v>
                </c:pt>
                <c:pt idx="8">
                  <c:v> Praha 9</c:v>
                </c:pt>
                <c:pt idx="9">
                  <c:v> Praha 10</c:v>
                </c:pt>
              </c:strCache>
            </c:strRef>
          </c:cat>
          <c:val>
            <c:numRef>
              <c:f>Porov619a620!$L$81:$L$90</c:f>
              <c:numCache>
                <c:formatCode>General</c:formatCode>
                <c:ptCount val="10"/>
                <c:pt idx="0">
                  <c:v>3638</c:v>
                </c:pt>
                <c:pt idx="1">
                  <c:v>2065</c:v>
                </c:pt>
                <c:pt idx="2">
                  <c:v>1588</c:v>
                </c:pt>
                <c:pt idx="3">
                  <c:v>555</c:v>
                </c:pt>
                <c:pt idx="4">
                  <c:v>1121</c:v>
                </c:pt>
                <c:pt idx="5">
                  <c:v>637</c:v>
                </c:pt>
                <c:pt idx="6">
                  <c:v>733</c:v>
                </c:pt>
                <c:pt idx="7">
                  <c:v>804</c:v>
                </c:pt>
                <c:pt idx="8">
                  <c:v>217</c:v>
                </c:pt>
                <c:pt idx="9">
                  <c:v>620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D5-4A64-BC2C-1B1BD6FA6903}"/>
            </c:ext>
          </c:extLst>
        </c:ser>
        <c:ser>
          <c:idx val="1"/>
          <c:order val="1"/>
          <c:tx>
            <c:v>Aktivní</c:v>
          </c:tx>
          <c:spPr>
            <a:solidFill>
              <a:schemeClr val="dk1">
                <a:tint val="55000"/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Porov619a620!$I$81:$I$90</c:f>
              <c:strCache>
                <c:ptCount val="10"/>
                <c:pt idx="0">
                  <c:v> Praha 1</c:v>
                </c:pt>
                <c:pt idx="1">
                  <c:v> Praha 2</c:v>
                </c:pt>
                <c:pt idx="2">
                  <c:v> Praha 3</c:v>
                </c:pt>
                <c:pt idx="3">
                  <c:v> Praha 4</c:v>
                </c:pt>
                <c:pt idx="4">
                  <c:v> Praha 5</c:v>
                </c:pt>
                <c:pt idx="5">
                  <c:v> Praha 6</c:v>
                </c:pt>
                <c:pt idx="6">
                  <c:v> Praha 7</c:v>
                </c:pt>
                <c:pt idx="7">
                  <c:v> Praha 8</c:v>
                </c:pt>
                <c:pt idx="8">
                  <c:v> Praha 9</c:v>
                </c:pt>
                <c:pt idx="9">
                  <c:v> Praha 10</c:v>
                </c:pt>
              </c:strCache>
            </c:strRef>
          </c:cat>
          <c:val>
            <c:numRef>
              <c:f>Porov619a620!$M$81:$M$90</c:f>
              <c:numCache>
                <c:formatCode>General</c:formatCode>
                <c:ptCount val="10"/>
                <c:pt idx="0">
                  <c:v>433</c:v>
                </c:pt>
                <c:pt idx="1">
                  <c:v>191</c:v>
                </c:pt>
                <c:pt idx="2">
                  <c:v>156</c:v>
                </c:pt>
                <c:pt idx="3">
                  <c:v>46</c:v>
                </c:pt>
                <c:pt idx="4">
                  <c:v>114</c:v>
                </c:pt>
                <c:pt idx="5">
                  <c:v>52</c:v>
                </c:pt>
                <c:pt idx="6">
                  <c:v>67</c:v>
                </c:pt>
                <c:pt idx="7">
                  <c:v>113</c:v>
                </c:pt>
                <c:pt idx="8">
                  <c:v>13</c:v>
                </c:pt>
                <c:pt idx="9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D5-4A64-BC2C-1B1BD6FA69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1033646095"/>
        <c:axId val="568609423"/>
      </c:barChart>
      <c:catAx>
        <c:axId val="1033646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68609423"/>
        <c:crosses val="autoZero"/>
        <c:auto val="1"/>
        <c:lblAlgn val="ctr"/>
        <c:lblOffset val="100"/>
        <c:noMultiLvlLbl val="0"/>
      </c:catAx>
      <c:valAx>
        <c:axId val="5686094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33646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1943180555555553"/>
          <c:y val="0.14557854137447404"/>
          <c:w val="0.15004041666666668"/>
          <c:h val="0.20416783543712014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4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5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0.01602</cdr:y>
    </cdr:from>
    <cdr:to>
      <cdr:x>1</cdr:x>
      <cdr:y>0.85204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58BB8446-08E8-435B-AB48-B31255140933}"/>
            </a:ext>
          </a:extLst>
        </cdr:cNvPr>
        <cdr:cNvPicPr>
          <a:picLocks xmlns:a="http://schemas.openxmlformats.org/drawingml/2006/main" noChangeAspect="1"/>
        </cdr:cNvPicPr>
      </cdr:nvPicPr>
      <cdr:blipFill rotWithShape="1">
        <a:blip xmlns:a="http://schemas.openxmlformats.org/drawingml/2006/main" xmlns:r="http://schemas.openxmlformats.org/officeDocument/2006/relationships" r:embed="rId1"/>
        <a:srcRect xmlns:a="http://schemas.openxmlformats.org/drawingml/2006/main" l="20338" t="16798" r="6302" b="13409"/>
        <a:stretch xmlns:a="http://schemas.openxmlformats.org/drawingml/2006/main"/>
      </cdr:blipFill>
      <cdr:spPr>
        <a:xfrm xmlns:a="http://schemas.openxmlformats.org/drawingml/2006/main">
          <a:off x="0" y="89137"/>
          <a:ext cx="6991062" cy="4651179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934B625-37D9-4816-9EA5-5FB6EC54FF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CBE1C14-50D9-46BA-A4C8-14D5A21FF0A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29D6C-DD66-4B68-84EF-2CF8A6AC39C3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4EA39F2-5704-4DE9-8B5E-8D8B28C7E15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519339-6BCB-4257-96A0-B3CCDF41F91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39DECA-E0D4-4D23-99AE-289E2CDCE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023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AFD06-4DE4-4670-ADAF-8F361AE0B327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610049-144B-406B-A214-9D792C5934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21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ástupný symbol obrázku 10">
            <a:extLst>
              <a:ext uri="{FF2B5EF4-FFF2-40B4-BE49-F238E27FC236}">
                <a16:creationId xmlns:a16="http://schemas.microsoft.com/office/drawing/2014/main" id="{0C6FDEA1-11AB-456B-AFAB-DAD71689CC7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anchor="ctr"/>
          <a:lstStyle>
            <a:lvl1pPr algn="ctr">
              <a:defRPr/>
            </a:lvl1pPr>
          </a:lstStyle>
          <a:p>
            <a:endParaRPr lang="cs-CZ" dirty="0"/>
          </a:p>
        </p:txBody>
      </p:sp>
      <p:sp>
        <p:nvSpPr>
          <p:cNvPr id="26" name="Nadpis 1">
            <a:extLst>
              <a:ext uri="{FF2B5EF4-FFF2-40B4-BE49-F238E27FC236}">
                <a16:creationId xmlns:a16="http://schemas.microsoft.com/office/drawing/2014/main" id="{C45B1592-E41C-40BD-A02F-38112345E0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544" y="345057"/>
            <a:ext cx="3218400" cy="6174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</p:spPr>
        <p:txBody>
          <a:bodyPr lIns="248400" tIns="298800" rIns="248400" bIns="298800" anchor="t">
            <a:normAutofit/>
          </a:bodyPr>
          <a:lstStyle>
            <a:lvl1pPr algn="l">
              <a:lnSpc>
                <a:spcPts val="2900"/>
              </a:lnSpc>
              <a:defRPr sz="2400">
                <a:latin typeface="UnitPro-Medi" panose="020B0604030101020102" pitchFamily="34" charset="0"/>
                <a:cs typeface="UnitPro-Medi" panose="020B0604030101020102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34" name="Zástupný symbol pro text 5">
            <a:extLst>
              <a:ext uri="{FF2B5EF4-FFF2-40B4-BE49-F238E27FC236}">
                <a16:creationId xmlns:a16="http://schemas.microsoft.com/office/drawing/2014/main" id="{DDB29659-4E26-4993-9D00-FB75ABC237F1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341252" y="2070000"/>
            <a:ext cx="359945" cy="193899"/>
          </a:xfrm>
          <a:prstGeom prst="rect">
            <a:avLst/>
          </a:prstGeom>
          <a:solidFill>
            <a:schemeClr val="bg1"/>
          </a:solidFill>
        </p:spPr>
        <p:txBody>
          <a:bodyPr wrap="none" lIns="248400" tIns="0" rIns="108000" bIns="0" anchor="ctr">
            <a:spAutoFit/>
          </a:bodyPr>
          <a:lstStyle>
            <a:lvl1pPr marL="0" indent="0" algn="l">
              <a:buFontTx/>
              <a:buNone/>
              <a:defRPr sz="1400" cap="none" baseline="0">
                <a:latin typeface="UnitPro-MediIta" panose="020B0604030101020102" pitchFamily="34" charset="0"/>
                <a:cs typeface="UnitPro-MediIta" panose="020B0604030101020102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35" name="Zástupný symbol pro text 28">
            <a:extLst>
              <a:ext uri="{FF2B5EF4-FFF2-40B4-BE49-F238E27FC236}">
                <a16:creationId xmlns:a16="http://schemas.microsoft.com/office/drawing/2014/main" id="{F58FE3FC-4737-46C8-A09A-B5174CE2CE3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41253" y="2574000"/>
            <a:ext cx="3222686" cy="205762"/>
          </a:xfrm>
          <a:prstGeom prst="rect">
            <a:avLst/>
          </a:prstGeom>
        </p:spPr>
        <p:txBody>
          <a:bodyPr lIns="248400" tIns="0" rIns="248400" bIns="0">
            <a:sp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1400" cap="small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346323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F606016-2431-4D61-A81F-1D1B73FB6C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0000" y="540000"/>
            <a:ext cx="9564120" cy="5642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ts val="4400"/>
              </a:lnSpc>
              <a:spcBef>
                <a:spcPts val="0"/>
              </a:spcBef>
              <a:buNone/>
              <a:defRPr sz="3600" baseline="0">
                <a:solidFill>
                  <a:schemeClr val="tx1"/>
                </a:solidFill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93FB186-E934-4FDF-9174-9D1E85F50C29}"/>
              </a:ext>
            </a:extLst>
          </p:cNvPr>
          <p:cNvSpPr txBox="1"/>
          <p:nvPr userDrawn="1"/>
        </p:nvSpPr>
        <p:spPr>
          <a:xfrm>
            <a:off x="540000" y="1098000"/>
            <a:ext cx="111132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cs-CZ" sz="2400" baseline="0" dirty="0">
                <a:solidFill>
                  <a:schemeClr val="tx1"/>
                </a:solidFill>
                <a:latin typeface="UnitPro-Light" panose="020B0504030101020102" pitchFamily="34" charset="0"/>
              </a:rPr>
              <a:t>-----------------------------------------------------------------------------------------------------------------------------</a:t>
            </a:r>
          </a:p>
        </p:txBody>
      </p:sp>
      <p:sp>
        <p:nvSpPr>
          <p:cNvPr id="10" name="Zástupný symbol pro text 3">
            <a:extLst>
              <a:ext uri="{FF2B5EF4-FFF2-40B4-BE49-F238E27FC236}">
                <a16:creationId xmlns:a16="http://schemas.microsoft.com/office/drawing/2014/main" id="{248A06EE-44AD-4544-83C3-ABFFD0AC22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76550" y="615600"/>
            <a:ext cx="8327570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ts val="3600"/>
              </a:lnSpc>
              <a:spcBef>
                <a:spcPts val="0"/>
              </a:spcBef>
              <a:buNone/>
              <a:defRPr sz="2100" baseline="0">
                <a:solidFill>
                  <a:srgbClr val="000000"/>
                </a:solidFill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4484615-980E-49B9-BEDF-07ABAA1BE0F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53072" y="786765"/>
            <a:ext cx="65" cy="2364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 algn="r">
              <a:lnSpc>
                <a:spcPts val="1800"/>
              </a:lnSpc>
              <a:spcBef>
                <a:spcPts val="0"/>
              </a:spcBef>
              <a:buNone/>
              <a:defRPr sz="2100" cap="small" baseline="0">
                <a:solidFill>
                  <a:schemeClr val="tx1"/>
                </a:solidFill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12" name="Zástupný symbol obrázku 11">
            <a:extLst>
              <a:ext uri="{FF2B5EF4-FFF2-40B4-BE49-F238E27FC236}">
                <a16:creationId xmlns:a16="http://schemas.microsoft.com/office/drawing/2014/main" id="{239B0BAA-6D95-46BE-AA4D-ADFC9FD12A3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9999" y="1720800"/>
            <a:ext cx="8553600" cy="4647600"/>
          </a:xfrm>
          <a:prstGeom prst="rect">
            <a:avLst/>
          </a:prstGeom>
        </p:spPr>
        <p:txBody>
          <a:bodyPr anchor="ctr" anchorCtr="1"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629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00B604A-B9AC-480C-B1C6-77BA616DC6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6400" y="270000"/>
            <a:ext cx="2836800" cy="34887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l">
              <a:lnSpc>
                <a:spcPts val="3000"/>
              </a:lnSpc>
              <a:spcBef>
                <a:spcPts val="0"/>
              </a:spcBef>
              <a:buNone/>
              <a:defRPr sz="2000" baseline="0">
                <a:latin typeface="UnitPro-Ita" panose="020B05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8ABA4F2C-3B3D-4A0C-96FD-90A2588558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6399" y="3467481"/>
            <a:ext cx="65" cy="1957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750" cap="small" spc="20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72ECE69-ECF4-4430-8489-3CA5A03393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99" y="6166800"/>
            <a:ext cx="1321200" cy="348718"/>
          </a:xfrm>
          <a:prstGeom prst="rect">
            <a:avLst/>
          </a:prstGeom>
        </p:spPr>
      </p:pic>
      <p:sp>
        <p:nvSpPr>
          <p:cNvPr id="10" name="Zástupný symbol obrázku 9">
            <a:extLst>
              <a:ext uri="{FF2B5EF4-FFF2-40B4-BE49-F238E27FC236}">
                <a16:creationId xmlns:a16="http://schemas.microsoft.com/office/drawing/2014/main" id="{B4BC188F-0C27-4AF2-A5C6-9F6DD282214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556800" y="269999"/>
            <a:ext cx="8330400" cy="6245519"/>
          </a:xfrm>
          <a:prstGeom prst="rect">
            <a:avLst/>
          </a:prstGeom>
        </p:spPr>
        <p:txBody>
          <a:bodyPr anchor="ctr" anchorCtr="1"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0941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 3">
            <a:extLst>
              <a:ext uri="{FF2B5EF4-FFF2-40B4-BE49-F238E27FC236}">
                <a16:creationId xmlns:a16="http://schemas.microsoft.com/office/drawing/2014/main" id="{24BF7561-32EF-4666-A25D-FE9EE356381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67200" y="349200"/>
            <a:ext cx="11556000" cy="5364000"/>
          </a:xfrm>
          <a:prstGeom prst="rect">
            <a:avLst/>
          </a:prstGeom>
        </p:spPr>
        <p:txBody>
          <a:bodyPr anchor="ctr" anchorCtr="1"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7E8EA04E-B6F9-4D9B-AC4F-E7695B2868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6713" y="6162675"/>
            <a:ext cx="65" cy="21800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1500" cap="small" spc="44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F164B353-2873-4A49-9AD7-D53E51C2C35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6713" y="6383760"/>
            <a:ext cx="65" cy="21800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900" cap="small" spc="15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5919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 3">
            <a:extLst>
              <a:ext uri="{FF2B5EF4-FFF2-40B4-BE49-F238E27FC236}">
                <a16:creationId xmlns:a16="http://schemas.microsoft.com/office/drawing/2014/main" id="{24BF7561-32EF-4666-A25D-FE9EE356381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70800" y="360000"/>
            <a:ext cx="11502000" cy="5508000"/>
          </a:xfrm>
          <a:prstGeom prst="rect">
            <a:avLst/>
          </a:prstGeom>
        </p:spPr>
        <p:txBody>
          <a:bodyPr anchor="ctr" anchorCtr="1"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7E8EA04E-B6F9-4D9B-AC4F-E7695B2868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6713" y="6162675"/>
            <a:ext cx="65" cy="21800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1500" cap="small" spc="44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F164B353-2873-4A49-9AD7-D53E51C2C35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6713" y="6383760"/>
            <a:ext cx="65" cy="19069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900" cap="small" spc="15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3681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 3">
            <a:extLst>
              <a:ext uri="{FF2B5EF4-FFF2-40B4-BE49-F238E27FC236}">
                <a16:creationId xmlns:a16="http://schemas.microsoft.com/office/drawing/2014/main" id="{24BF7561-32EF-4666-A25D-FE9EE356381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74000" y="349200"/>
            <a:ext cx="4813200" cy="6195600"/>
          </a:xfrm>
          <a:prstGeom prst="rect">
            <a:avLst/>
          </a:prstGeom>
        </p:spPr>
        <p:txBody>
          <a:bodyPr anchor="ctr" anchorCtr="1"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7E8EA04E-B6F9-4D9B-AC4F-E7695B2868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6713" y="6162675"/>
            <a:ext cx="65" cy="21800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1500" cap="small" spc="44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F164B353-2873-4A49-9AD7-D53E51C2C35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6713" y="6383760"/>
            <a:ext cx="65" cy="19069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900" cap="small" spc="15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15458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 3">
            <a:extLst>
              <a:ext uri="{FF2B5EF4-FFF2-40B4-BE49-F238E27FC236}">
                <a16:creationId xmlns:a16="http://schemas.microsoft.com/office/drawing/2014/main" id="{24BF7561-32EF-4666-A25D-FE9EE356381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74400" y="356400"/>
            <a:ext cx="5554800" cy="3704400"/>
          </a:xfrm>
          <a:prstGeom prst="rect">
            <a:avLst/>
          </a:prstGeom>
        </p:spPr>
        <p:txBody>
          <a:bodyPr anchor="ctr" anchorCtr="1"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7E8EA04E-B6F9-4D9B-AC4F-E7695B2868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6713" y="6162675"/>
            <a:ext cx="65" cy="21800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1500" cap="small" spc="44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F164B353-2873-4A49-9AD7-D53E51C2C35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6713" y="6383760"/>
            <a:ext cx="65" cy="19069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900" cap="small" spc="15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634B609-48F5-4D9C-B5F7-275CEF0734B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32400" y="356400"/>
            <a:ext cx="5554800" cy="3704401"/>
          </a:xfrm>
          <a:prstGeom prst="rect">
            <a:avLst/>
          </a:prstGeom>
        </p:spPr>
        <p:txBody>
          <a:bodyPr anchor="ctr" anchorCtr="1"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4856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16F76C4-3542-471E-A8AA-5A9E6EBD47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9250" y="287973"/>
            <a:ext cx="2836800" cy="34887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2000" baseline="0">
                <a:latin typeface="UnitPro-Ita" panose="020B05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6" name="Zástupný symbol obrázku 5">
            <a:extLst>
              <a:ext uri="{FF2B5EF4-FFF2-40B4-BE49-F238E27FC236}">
                <a16:creationId xmlns:a16="http://schemas.microsoft.com/office/drawing/2014/main" id="{319FA75F-4916-4C1E-AF5A-24980556A05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571200" y="396000"/>
            <a:ext cx="8359200" cy="6073200"/>
          </a:xfrm>
          <a:prstGeom prst="rect">
            <a:avLst/>
          </a:prstGeom>
        </p:spPr>
        <p:txBody>
          <a:bodyPr anchor="ctr" anchorCtr="1"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6FEFEF93-1115-4ED7-9221-4E5EB72B66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930336" y="6162675"/>
            <a:ext cx="64" cy="21800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 algn="r">
              <a:lnSpc>
                <a:spcPts val="1700"/>
              </a:lnSpc>
              <a:spcBef>
                <a:spcPts val="0"/>
              </a:spcBef>
              <a:buNone/>
              <a:defRPr sz="1500" cap="small" spc="44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6A0F5995-56BB-4774-ACAC-DBB4BE7CE1A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30336" y="6383760"/>
            <a:ext cx="64" cy="19069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 algn="r">
              <a:lnSpc>
                <a:spcPts val="1700"/>
              </a:lnSpc>
              <a:spcBef>
                <a:spcPts val="0"/>
              </a:spcBef>
              <a:buNone/>
              <a:defRPr sz="900" cap="small" spc="15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1937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0E8CC91-8DA1-45D5-BEE1-FA53088A1D5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-264790" y="702300"/>
            <a:ext cx="2042790" cy="1295226"/>
          </a:xfrm>
          <a:prstGeom prst="rect">
            <a:avLst/>
          </a:prstGeom>
          <a:effectLst>
            <a:glow>
              <a:schemeClr val="accent1">
                <a:satMod val="175000"/>
                <a:alpha val="40000"/>
              </a:schemeClr>
            </a:glow>
          </a:effectLst>
        </p:spPr>
        <p:txBody>
          <a:bodyPr wrap="square" lIns="0" tIns="0" rIns="0" bIns="0">
            <a:spAutoFit/>
            <a:scene3d>
              <a:camera prst="orthographicFront"/>
              <a:lightRig rig="threePt" dir="t"/>
            </a:scene3d>
            <a:sp3d/>
          </a:bodyPr>
          <a:lstStyle>
            <a:lvl1pPr marL="1143000" indent="-1143000">
              <a:lnSpc>
                <a:spcPts val="10100"/>
              </a:lnSpc>
              <a:spcBef>
                <a:spcPts val="0"/>
              </a:spcBef>
              <a:buSzPct val="100000"/>
              <a:buFontTx/>
              <a:buBlip>
                <a:blip r:embed="rId2"/>
              </a:buBlip>
              <a:defRPr sz="9000" u="none" strike="noStrike" kern="1200" cap="all" spc="1450" normalizeH="0" baseline="44000">
                <a:ln>
                  <a:noFill/>
                </a:ln>
                <a:solidFill>
                  <a:schemeClr val="bg1"/>
                </a:solidFill>
                <a:latin typeface="UnitPro-Bold" panose="020B0804030101020102" pitchFamily="34" charset="0"/>
              </a:defRPr>
            </a:lvl1pPr>
          </a:lstStyle>
          <a:p>
            <a:pPr lvl="0"/>
            <a:r>
              <a:rPr lang="cs-CZ" dirty="0"/>
              <a:t> 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4D7975C-3995-4064-9ECB-C925991AB09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-264790" y="472750"/>
            <a:ext cx="1402710" cy="874619"/>
          </a:xfrm>
          <a:prstGeom prst="rect">
            <a:avLst/>
          </a:prstGeom>
        </p:spPr>
        <p:txBody>
          <a:bodyPr wrap="square" lIns="0" tIns="43200" rIns="0" bIns="0">
            <a:spAutoFit/>
          </a:bodyPr>
          <a:lstStyle>
            <a:lvl1pPr marL="0" indent="0" algn="r">
              <a:buNone/>
              <a:defRPr sz="6000" b="1" baseline="0">
                <a:solidFill>
                  <a:schemeClr val="tx1"/>
                </a:solidFill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5" name="Zástupný symbol obrázku 4">
            <a:extLst>
              <a:ext uri="{FF2B5EF4-FFF2-40B4-BE49-F238E27FC236}">
                <a16:creationId xmlns:a16="http://schemas.microsoft.com/office/drawing/2014/main" id="{6576F1F1-0615-4E1E-A49B-11ADB3842DB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582000" y="370800"/>
            <a:ext cx="8647200" cy="6159600"/>
          </a:xfrm>
          <a:prstGeom prst="rect">
            <a:avLst/>
          </a:prstGeom>
        </p:spPr>
        <p:txBody>
          <a:bodyPr anchor="ctr" anchorCtr="1"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35130703-8708-4D7E-B4BE-E81CBF47F16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930336" y="6162675"/>
            <a:ext cx="64" cy="21800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 algn="r">
              <a:lnSpc>
                <a:spcPts val="1700"/>
              </a:lnSpc>
              <a:spcBef>
                <a:spcPts val="0"/>
              </a:spcBef>
              <a:buNone/>
              <a:defRPr sz="1500" cap="small" spc="44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C9D2B492-0F0F-4999-91A6-6D3FED3D7F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30336" y="6383760"/>
            <a:ext cx="64" cy="19069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 algn="r">
              <a:lnSpc>
                <a:spcPts val="1700"/>
              </a:lnSpc>
              <a:spcBef>
                <a:spcPts val="0"/>
              </a:spcBef>
              <a:buNone/>
              <a:defRPr sz="900" cap="small" spc="15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0351A7AC-9528-4C80-934D-E6DD49A01FBE}"/>
              </a:ext>
            </a:extLst>
          </p:cNvPr>
          <p:cNvSpPr/>
          <p:nvPr userDrawn="1"/>
        </p:nvSpPr>
        <p:spPr>
          <a:xfrm>
            <a:off x="374400" y="5954400"/>
            <a:ext cx="180000" cy="10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B9E522FB-0FD5-457C-B6BB-DA7F9D7E7AEA}"/>
              </a:ext>
            </a:extLst>
          </p:cNvPr>
          <p:cNvSpPr/>
          <p:nvPr userDrawn="1"/>
        </p:nvSpPr>
        <p:spPr>
          <a:xfrm>
            <a:off x="374400" y="6120000"/>
            <a:ext cx="180000" cy="108000"/>
          </a:xfrm>
          <a:prstGeom prst="rect">
            <a:avLst/>
          </a:prstGeom>
          <a:solidFill>
            <a:srgbClr val="77B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756C8674-B016-4A78-ADF1-7654A5149365}"/>
              </a:ext>
            </a:extLst>
          </p:cNvPr>
          <p:cNvSpPr/>
          <p:nvPr userDrawn="1"/>
        </p:nvSpPr>
        <p:spPr>
          <a:xfrm>
            <a:off x="374400" y="6285600"/>
            <a:ext cx="180000" cy="108000"/>
          </a:xfrm>
          <a:prstGeom prst="rect">
            <a:avLst/>
          </a:prstGeom>
          <a:solidFill>
            <a:srgbClr val="CCD3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788D778E-D0F1-4CDA-8EDF-F6E88D1D2075}"/>
              </a:ext>
            </a:extLst>
          </p:cNvPr>
          <p:cNvSpPr/>
          <p:nvPr userDrawn="1"/>
        </p:nvSpPr>
        <p:spPr>
          <a:xfrm>
            <a:off x="374400" y="6451200"/>
            <a:ext cx="180000" cy="108000"/>
          </a:xfrm>
          <a:prstGeom prst="rect">
            <a:avLst/>
          </a:prstGeom>
          <a:solidFill>
            <a:srgbClr val="D9D5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4ADC20DA-799E-49A3-A68F-837FB73141B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2800" y="5935288"/>
            <a:ext cx="65" cy="15222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00"/>
              </a:lnSpc>
              <a:spcBef>
                <a:spcPts val="0"/>
              </a:spcBef>
              <a:buNone/>
              <a:defRPr sz="90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13649C61-81C1-4D10-84AA-92E6A67EDB4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2800" y="6102000"/>
            <a:ext cx="65" cy="15222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00"/>
              </a:lnSpc>
              <a:spcBef>
                <a:spcPts val="0"/>
              </a:spcBef>
              <a:buNone/>
              <a:defRPr sz="90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AC1429BA-F40F-4640-B7F4-AA3377AE8FE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12800" y="6268712"/>
            <a:ext cx="65" cy="15222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00"/>
              </a:lnSpc>
              <a:spcBef>
                <a:spcPts val="0"/>
              </a:spcBef>
              <a:buNone/>
              <a:defRPr sz="90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17" name="Zástupný symbol pro text 13">
            <a:extLst>
              <a:ext uri="{FF2B5EF4-FFF2-40B4-BE49-F238E27FC236}">
                <a16:creationId xmlns:a16="http://schemas.microsoft.com/office/drawing/2014/main" id="{C984A0E5-BE55-4789-B46A-5F0D529A07F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12800" y="6435424"/>
            <a:ext cx="65" cy="15222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00"/>
              </a:lnSpc>
              <a:spcBef>
                <a:spcPts val="0"/>
              </a:spcBef>
              <a:buNone/>
              <a:defRPr sz="90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8151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050C9BB4-9E70-41E6-9560-0630666DF6E8}"/>
              </a:ext>
            </a:extLst>
          </p:cNvPr>
          <p:cNvSpPr/>
          <p:nvPr userDrawn="1"/>
        </p:nvSpPr>
        <p:spPr>
          <a:xfrm>
            <a:off x="342000" y="342000"/>
            <a:ext cx="11509200" cy="6174000"/>
          </a:xfrm>
          <a:prstGeom prst="rect">
            <a:avLst/>
          </a:prstGeom>
          <a:solidFill>
            <a:srgbClr val="B0AC9C"/>
          </a:solidFill>
          <a:ln w="248400" cap="flat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6CBAFD63-8A58-40D4-8399-7B55F579DA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3200" y="604800"/>
            <a:ext cx="11026800" cy="531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ts val="4400"/>
              </a:lnSpc>
              <a:spcBef>
                <a:spcPts val="0"/>
              </a:spcBef>
              <a:buNone/>
              <a:defRPr sz="3600" baseline="0">
                <a:solidFill>
                  <a:schemeClr val="bg1"/>
                </a:solidFill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E3443BE-D254-45B6-AD1C-C3C576DD8D00}"/>
              </a:ext>
            </a:extLst>
          </p:cNvPr>
          <p:cNvSpPr txBox="1"/>
          <p:nvPr userDrawn="1"/>
        </p:nvSpPr>
        <p:spPr>
          <a:xfrm>
            <a:off x="597600" y="1692000"/>
            <a:ext cx="11016000" cy="11156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80"/>
              </a:lnSpc>
            </a:pPr>
            <a:r>
              <a:rPr lang="cs-CZ" sz="2400" baseline="0" dirty="0">
                <a:solidFill>
                  <a:schemeClr val="bg1"/>
                </a:solidFill>
                <a:latin typeface="UnitPro-Light" panose="020B0504030101020102" pitchFamily="34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2B061145-8E1F-48C6-9C7F-5636940978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2000" y="2088000"/>
            <a:ext cx="109119" cy="263470"/>
          </a:xfrm>
          <a:prstGeom prst="rect">
            <a:avLst/>
          </a:prstGeom>
          <a:solidFill>
            <a:srgbClr val="B0AC9C"/>
          </a:solidFill>
        </p:spPr>
        <p:txBody>
          <a:bodyPr wrap="none" lIns="0" tIns="0" rIns="108000" bIns="0">
            <a:spAutoFit/>
          </a:bodyPr>
          <a:lstStyle>
            <a:lvl1pPr marL="0" indent="0">
              <a:lnSpc>
                <a:spcPts val="2300"/>
              </a:lnSpc>
              <a:spcBef>
                <a:spcPts val="0"/>
              </a:spcBef>
              <a:buNone/>
              <a:defRPr sz="1400" baseline="0">
                <a:solidFill>
                  <a:schemeClr val="bg1"/>
                </a:solidFill>
                <a:latin typeface="UnitPro-MediIta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13" name="Zástupný symbol pro text 12">
            <a:extLst>
              <a:ext uri="{FF2B5EF4-FFF2-40B4-BE49-F238E27FC236}">
                <a16:creationId xmlns:a16="http://schemas.microsoft.com/office/drawing/2014/main" id="{9CF77A9D-FA74-4299-917D-EEC6B2A4731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97600" y="2800800"/>
            <a:ext cx="2959200" cy="205762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1400" cap="small" baseline="0">
                <a:solidFill>
                  <a:schemeClr val="bg1"/>
                </a:solidFill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24B1EEA-5636-419B-A348-0415EA411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426" y="5926116"/>
            <a:ext cx="1306337" cy="34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698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obrázku 10">
            <a:extLst>
              <a:ext uri="{FF2B5EF4-FFF2-40B4-BE49-F238E27FC236}">
                <a16:creationId xmlns:a16="http://schemas.microsoft.com/office/drawing/2014/main" id="{885E89BA-5613-4A39-A90E-BACEB16AFE4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anchor="ctr" anchorCtr="1"/>
          <a:lstStyle>
            <a:lvl1pPr marL="0" indent="0">
              <a:buNone/>
              <a:defRPr/>
            </a:lvl1pPr>
          </a:lstStyle>
          <a:p>
            <a:r>
              <a:rPr lang="cs-CZ" dirty="0"/>
              <a:t>Obrázek pozadí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3209E59-154B-440E-B429-3826BD881DC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46400" y="540000"/>
            <a:ext cx="9561600" cy="1238929"/>
          </a:xfrm>
          <a:prstGeom prst="rect">
            <a:avLst/>
          </a:prstGeom>
          <a:ln>
            <a:noFill/>
          </a:ln>
        </p:spPr>
        <p:txBody>
          <a:bodyPr lIns="0" tIns="0" rIns="0" bIns="0">
            <a:spAutoFit/>
          </a:bodyPr>
          <a:lstStyle>
            <a:lvl1pPr marL="0" indent="0">
              <a:lnSpc>
                <a:spcPts val="11000"/>
              </a:lnSpc>
              <a:spcBef>
                <a:spcPts val="0"/>
              </a:spcBef>
              <a:buNone/>
              <a:defRPr sz="6000" u="sng" cap="all" baseline="0">
                <a:solidFill>
                  <a:schemeClr val="bg1"/>
                </a:solidFill>
                <a:latin typeface="UnitPro-Bold" panose="020B0804030101020102" pitchFamily="34" charset="0"/>
              </a:defRPr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92210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0E8CC91-8DA1-45D5-BEE1-FA53088A1D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-264790" y="702300"/>
            <a:ext cx="11675088" cy="1152367"/>
          </a:xfrm>
          <a:prstGeom prst="rect">
            <a:avLst/>
          </a:prstGeom>
          <a:effectLst>
            <a:glow>
              <a:schemeClr val="accent1">
                <a:satMod val="175000"/>
                <a:alpha val="40000"/>
              </a:schemeClr>
            </a:glow>
          </a:effectLst>
        </p:spPr>
        <p:txBody>
          <a:bodyPr wrap="square" lIns="0" tIns="0" rIns="0" bIns="0">
            <a:spAutoFit/>
            <a:scene3d>
              <a:camera prst="orthographicFront"/>
              <a:lightRig rig="threePt" dir="t"/>
            </a:scene3d>
            <a:sp3d/>
          </a:bodyPr>
          <a:lstStyle>
            <a:lvl1pPr marL="0" indent="0">
              <a:lnSpc>
                <a:spcPts val="10100"/>
              </a:lnSpc>
              <a:spcBef>
                <a:spcPts val="0"/>
              </a:spcBef>
              <a:buSzPct val="100000"/>
              <a:buFontTx/>
              <a:buBlip>
                <a:blip r:embed="rId2"/>
              </a:buBlip>
              <a:defRPr sz="9000" u="none" strike="noStrike" kern="1200" cap="all" spc="1450" normalizeH="0" baseline="44000">
                <a:ln>
                  <a:noFill/>
                </a:ln>
                <a:solidFill>
                  <a:schemeClr val="tx1"/>
                </a:solidFill>
                <a:latin typeface="UnitPro-Bold" panose="020B0804030101020102" pitchFamily="34" charset="0"/>
              </a:defRPr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3059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0E8CC91-8DA1-45D5-BEE1-FA53088A1D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-264790" y="702300"/>
            <a:ext cx="11675088" cy="1152367"/>
          </a:xfrm>
          <a:prstGeom prst="rect">
            <a:avLst/>
          </a:prstGeom>
          <a:effectLst>
            <a:glow>
              <a:schemeClr val="accent1">
                <a:satMod val="175000"/>
                <a:alpha val="40000"/>
              </a:schemeClr>
            </a:glow>
          </a:effectLst>
        </p:spPr>
        <p:txBody>
          <a:bodyPr wrap="square" lIns="0" tIns="0" rIns="0" bIns="0">
            <a:spAutoFit/>
            <a:scene3d>
              <a:camera prst="orthographicFront"/>
              <a:lightRig rig="threePt" dir="t"/>
            </a:scene3d>
            <a:sp3d/>
          </a:bodyPr>
          <a:lstStyle>
            <a:lvl1pPr marL="0" indent="-2124000">
              <a:lnSpc>
                <a:spcPts val="10100"/>
              </a:lnSpc>
              <a:spcBef>
                <a:spcPts val="0"/>
              </a:spcBef>
              <a:buSzPct val="100000"/>
              <a:buFontTx/>
              <a:buBlip>
                <a:blip r:embed="rId2"/>
              </a:buBlip>
              <a:defRPr sz="9000" u="none" strike="noStrike" kern="1200" cap="small" spc="1450" normalizeH="0" baseline="44000">
                <a:ln>
                  <a:noFill/>
                </a:ln>
                <a:solidFill>
                  <a:schemeClr val="tx1"/>
                </a:solidFill>
                <a:latin typeface="UnitPro-Bold" panose="020B08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2939060-EF54-4D82-9B04-3A9CB4BA89A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5424" y="195072"/>
            <a:ext cx="930656" cy="25904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143000" indent="-1143000" algn="l">
              <a:lnSpc>
                <a:spcPts val="10100"/>
              </a:lnSpc>
              <a:spcBef>
                <a:spcPts val="0"/>
              </a:spcBef>
              <a:buFont typeface="+mj-lt"/>
              <a:buAutoNum type="arabicPeriod"/>
              <a:defRPr sz="6400" cap="none" spc="1450" baseline="0">
                <a:latin typeface="UnitPro-Bold" panose="020B0804030101020102" pitchFamily="34" charset="0"/>
              </a:defRPr>
            </a:lvl1pPr>
          </a:lstStyle>
          <a:p>
            <a:pPr lvl="0"/>
            <a:r>
              <a:rPr lang="cs-CZ" dirty="0"/>
              <a:t> </a:t>
            </a:r>
          </a:p>
          <a:p>
            <a:pPr lvl="0"/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31D49F37-A0B3-4881-BF5E-CCC2F19498B3}"/>
              </a:ext>
            </a:extLst>
          </p:cNvPr>
          <p:cNvSpPr/>
          <p:nvPr userDrawn="1"/>
        </p:nvSpPr>
        <p:spPr>
          <a:xfrm>
            <a:off x="1239520" y="0"/>
            <a:ext cx="41656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962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6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0E8CC91-8DA1-45D5-BEE1-FA53088A1D5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-264790" y="702300"/>
            <a:ext cx="2042790" cy="1295226"/>
          </a:xfrm>
          <a:prstGeom prst="rect">
            <a:avLst/>
          </a:prstGeom>
          <a:effectLst>
            <a:glow>
              <a:schemeClr val="accent1">
                <a:satMod val="175000"/>
                <a:alpha val="40000"/>
              </a:schemeClr>
            </a:glow>
          </a:effectLst>
        </p:spPr>
        <p:txBody>
          <a:bodyPr wrap="square" lIns="0" tIns="0" rIns="0" bIns="0">
            <a:spAutoFit/>
            <a:scene3d>
              <a:camera prst="orthographicFront"/>
              <a:lightRig rig="threePt" dir="t"/>
            </a:scene3d>
            <a:sp3d/>
          </a:bodyPr>
          <a:lstStyle>
            <a:lvl1pPr marL="1143000" indent="-1143000">
              <a:lnSpc>
                <a:spcPts val="10100"/>
              </a:lnSpc>
              <a:spcBef>
                <a:spcPts val="0"/>
              </a:spcBef>
              <a:buSzPct val="100000"/>
              <a:buFontTx/>
              <a:buBlip>
                <a:blip r:embed="rId2"/>
              </a:buBlip>
              <a:defRPr sz="9000" u="none" strike="noStrike" kern="1200" cap="all" spc="1450" normalizeH="0" baseline="44000">
                <a:ln>
                  <a:noFill/>
                </a:ln>
                <a:solidFill>
                  <a:schemeClr val="bg1"/>
                </a:solidFill>
                <a:latin typeface="UnitPro-Bold" panose="020B0804030101020102" pitchFamily="34" charset="0"/>
              </a:defRPr>
            </a:lvl1pPr>
          </a:lstStyle>
          <a:p>
            <a:pPr lvl="0"/>
            <a:r>
              <a:rPr lang="cs-CZ" dirty="0"/>
              <a:t> 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4D7975C-3995-4064-9ECB-C925991AB09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-264790" y="472750"/>
            <a:ext cx="1402710" cy="874619"/>
          </a:xfrm>
          <a:prstGeom prst="rect">
            <a:avLst/>
          </a:prstGeom>
        </p:spPr>
        <p:txBody>
          <a:bodyPr wrap="square" lIns="0" tIns="43200" rIns="0" bIns="0">
            <a:spAutoFit/>
          </a:bodyPr>
          <a:lstStyle>
            <a:lvl1pPr marL="0" indent="0" algn="r">
              <a:buNone/>
              <a:defRPr sz="6000" baseline="0">
                <a:solidFill>
                  <a:schemeClr val="bg1"/>
                </a:solidFill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47C7CFEF-5F87-4A15-B438-085FCFC7537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0" y="2803098"/>
            <a:ext cx="12192000" cy="1251803"/>
          </a:xfrm>
          <a:prstGeom prst="rect">
            <a:avLst/>
          </a:prstGeom>
        </p:spPr>
        <p:txBody>
          <a:bodyPr lIns="0" tIns="0" rIns="0" bIns="108000" anchor="ctr" anchorCtr="0">
            <a:spAutoFit/>
          </a:bodyPr>
          <a:lstStyle>
            <a:lvl1pPr marL="0" indent="0" algn="ctr">
              <a:lnSpc>
                <a:spcPts val="10000"/>
              </a:lnSpc>
              <a:spcBef>
                <a:spcPts val="0"/>
              </a:spcBef>
              <a:buNone/>
              <a:defRPr sz="6000" cap="all" spc="1000" baseline="0">
                <a:solidFill>
                  <a:schemeClr val="bg1"/>
                </a:solidFill>
                <a:latin typeface="UnitPro-Bold" panose="020B0804030101020102" pitchFamily="34" charset="0"/>
              </a:defRPr>
            </a:lvl1pPr>
            <a:lvl2pPr>
              <a:defRPr sz="6000" baseline="0">
                <a:solidFill>
                  <a:schemeClr val="bg1"/>
                </a:solidFill>
                <a:latin typeface="UnitPro-Bold" panose="020B0804030101020102" pitchFamily="34" charset="0"/>
              </a:defRPr>
            </a:lvl2pPr>
            <a:lvl3pPr>
              <a:defRPr sz="6000" baseline="0">
                <a:solidFill>
                  <a:schemeClr val="bg1"/>
                </a:solidFill>
                <a:latin typeface="UnitPro-Bold" panose="020B0804030101020102" pitchFamily="34" charset="0"/>
              </a:defRPr>
            </a:lvl3pPr>
            <a:lvl4pPr>
              <a:defRPr sz="6000" baseline="0">
                <a:solidFill>
                  <a:schemeClr val="bg1"/>
                </a:solidFill>
                <a:latin typeface="UnitPro-Bold" panose="020B0804030101020102" pitchFamily="34" charset="0"/>
              </a:defRPr>
            </a:lvl4pPr>
            <a:lvl5pPr>
              <a:defRPr sz="6000" baseline="0">
                <a:solidFill>
                  <a:schemeClr val="bg1"/>
                </a:solidFill>
                <a:latin typeface="UnitPro-Bold" panose="020B0804030101020102" pitchFamily="34" charset="0"/>
              </a:defRPr>
            </a:lvl5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9552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050C9BB4-9E70-41E6-9560-0630666DF6E8}"/>
              </a:ext>
            </a:extLst>
          </p:cNvPr>
          <p:cNvSpPr/>
          <p:nvPr userDrawn="1"/>
        </p:nvSpPr>
        <p:spPr>
          <a:xfrm>
            <a:off x="342000" y="342000"/>
            <a:ext cx="11509200" cy="6174000"/>
          </a:xfrm>
          <a:prstGeom prst="rect">
            <a:avLst/>
          </a:prstGeom>
          <a:solidFill>
            <a:schemeClr val="tx1"/>
          </a:solidFill>
          <a:ln w="248400" cap="flat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0FE6894-08D0-4E67-BD69-F3B861332A2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76960" y="1592580"/>
            <a:ext cx="7193915" cy="830997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 sz="6000" u="sng" cap="all" spc="1000" baseline="0">
                <a:solidFill>
                  <a:schemeClr val="bg1"/>
                </a:solidFill>
                <a:latin typeface="UnitPro-Bold" panose="020B0804030101020102" pitchFamily="34" charset="0"/>
              </a:defRPr>
            </a:lvl1pPr>
            <a:lvl5pPr>
              <a:defRPr/>
            </a:lvl5pPr>
          </a:lstStyle>
          <a:p>
            <a:pPr lvl="0"/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5AA9E30-3F0B-4125-BCE5-52AF1A875A2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76324" y="2540000"/>
            <a:ext cx="10028556" cy="2908300"/>
          </a:xfrm>
          <a:prstGeom prst="rect">
            <a:avLst/>
          </a:prstGeom>
        </p:spPr>
        <p:txBody>
          <a:bodyPr lIns="36000" tIns="0" rIns="0" bIns="0"/>
          <a:lstStyle>
            <a:lvl1pPr marL="0" indent="0">
              <a:lnSpc>
                <a:spcPts val="7200"/>
              </a:lnSpc>
              <a:buNone/>
              <a:defRPr sz="6000" spc="400" baseline="0">
                <a:solidFill>
                  <a:schemeClr val="bg1"/>
                </a:solidFill>
                <a:latin typeface="UnitPro-Bold" panose="020B0804030101020102" pitchFamily="34" charset="0"/>
              </a:defRPr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6431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F606016-2431-4D61-A81F-1D1B73FB6C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0000" y="540000"/>
            <a:ext cx="11113200" cy="53174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lnSpc>
                <a:spcPts val="4400"/>
              </a:lnSpc>
              <a:spcBef>
                <a:spcPts val="0"/>
              </a:spcBef>
              <a:buNone/>
              <a:defRPr sz="360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1F9A492-6921-40C3-98E4-EA6076EB909A}"/>
              </a:ext>
            </a:extLst>
          </p:cNvPr>
          <p:cNvSpPr txBox="1"/>
          <p:nvPr userDrawn="1"/>
        </p:nvSpPr>
        <p:spPr>
          <a:xfrm>
            <a:off x="540000" y="1602000"/>
            <a:ext cx="111132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cs-CZ" sz="2400" baseline="0" dirty="0">
                <a:latin typeface="UnitPro-Light" panose="020B0504030101020102" pitchFamily="34" charset="0"/>
              </a:rPr>
              <a:t>-----------------------------------------------------------------------------------------------------------------------------</a:t>
            </a:r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9B418BC8-2FFE-43BA-9E80-930CB92939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40000" y="2054498"/>
            <a:ext cx="8445600" cy="34887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200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657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F606016-2431-4D61-A81F-1D1B73FB6C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0000" y="540000"/>
            <a:ext cx="11113200" cy="53174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lnSpc>
                <a:spcPts val="4400"/>
              </a:lnSpc>
              <a:spcBef>
                <a:spcPts val="0"/>
              </a:spcBef>
              <a:buNone/>
              <a:defRPr sz="3600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9B418BC8-2FFE-43BA-9E80-930CB92939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40000" y="1764000"/>
            <a:ext cx="8445600" cy="406586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630000" indent="-630000">
              <a:lnSpc>
                <a:spcPts val="3600"/>
              </a:lnSpc>
              <a:spcBef>
                <a:spcPts val="0"/>
              </a:spcBef>
              <a:buFontTx/>
              <a:buBlip>
                <a:blip r:embed="rId2"/>
              </a:buBlip>
              <a:defRPr sz="2000" baseline="0">
                <a:latin typeface="UnitPro" panose="020B0504030101020102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93FB186-E934-4FDF-9174-9D1E85F50C29}"/>
              </a:ext>
            </a:extLst>
          </p:cNvPr>
          <p:cNvSpPr txBox="1"/>
          <p:nvPr userDrawn="1"/>
        </p:nvSpPr>
        <p:spPr>
          <a:xfrm>
            <a:off x="540000" y="5652000"/>
            <a:ext cx="111132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cs-CZ" sz="2400" baseline="0" dirty="0">
                <a:latin typeface="UnitPro-Light" panose="020B0504030101020102" pitchFamily="34" charset="0"/>
              </a:rPr>
              <a:t>-----------------------------------------------------------------------------------------------------------------------------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AFACB91-FFCB-4A79-9BF9-1D3236D275E3}"/>
              </a:ext>
            </a:extLst>
          </p:cNvPr>
          <p:cNvSpPr txBox="1"/>
          <p:nvPr userDrawn="1"/>
        </p:nvSpPr>
        <p:spPr>
          <a:xfrm>
            <a:off x="2201817" y="6069420"/>
            <a:ext cx="2600071" cy="2308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cs-CZ" sz="1200" baseline="0" dirty="0">
                <a:latin typeface="UnitPro-Medi" panose="020B0604030101020102" pitchFamily="34" charset="0"/>
              </a:rPr>
              <a:t>Institut plánování a rozvoje hl. m. </a:t>
            </a:r>
            <a:r>
              <a:rPr lang="cs-CZ" sz="1200" baseline="0">
                <a:latin typeface="UnitPro-Medi" panose="020B0604030101020102" pitchFamily="34" charset="0"/>
              </a:rPr>
              <a:t>Prahy</a:t>
            </a:r>
            <a:endParaRPr lang="cs-CZ" sz="1200" baseline="0" dirty="0">
              <a:latin typeface="UnitPro-Medi" panose="020B0604030101020102" pitchFamily="34" charset="0"/>
            </a:endParaRP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FB23C914-32E9-47B3-A413-007B8B15452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53136" y="6115071"/>
            <a:ext cx="64" cy="1661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 algn="r">
              <a:buNone/>
              <a:defRPr sz="1200" cap="small" baseline="0">
                <a:latin typeface="UnitPro-Medi" panose="020B0604030101020102" pitchFamily="34" charset="0"/>
              </a:defRPr>
            </a:lvl1pPr>
          </a:lstStyle>
          <a:p>
            <a:pPr lvl="0"/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4C67616F-E894-4FB8-896E-DF449B5BCD9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851" y="6145191"/>
            <a:ext cx="1306337" cy="34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01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9821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6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6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Zástupný symbol obrázku 21">
            <a:extLst>
              <a:ext uri="{FF2B5EF4-FFF2-40B4-BE49-F238E27FC236}">
                <a16:creationId xmlns:a16="http://schemas.microsoft.com/office/drawing/2014/main" id="{26FF7932-5168-4F5E-B6A7-E0DA2BD18451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9" r="23129"/>
          <a:stretch/>
        </p:blipFill>
        <p:spPr>
          <a:xfrm>
            <a:off x="3311955" y="0"/>
            <a:ext cx="8880045" cy="6858000"/>
          </a:xfrm>
        </p:spPr>
      </p:pic>
      <p:sp>
        <p:nvSpPr>
          <p:cNvPr id="3" name="Nadpis 2">
            <a:extLst>
              <a:ext uri="{FF2B5EF4-FFF2-40B4-BE49-F238E27FC236}">
                <a16:creationId xmlns:a16="http://schemas.microsoft.com/office/drawing/2014/main" id="{B8F2591F-EB74-4BA9-BC75-B2A4027AF7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3311955" cy="6858000"/>
          </a:xfrm>
        </p:spPr>
        <p:txBody>
          <a:bodyPr>
            <a:normAutofit/>
          </a:bodyPr>
          <a:lstStyle/>
          <a:p>
            <a:r>
              <a:rPr lang="cs-CZ" sz="2000" b="1" dirty="0">
                <a:latin typeface="Trebuchet MS" panose="020B0603020202020204" pitchFamily="34" charset="0"/>
              </a:rPr>
              <a:t>VÝVOJ CESTOVNÍHO RUCHU V PRAZE V 1. POL. 2020</a:t>
            </a:r>
            <a:endParaRPr lang="cs-CZ" sz="2000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EC02A04-F7F0-4442-A610-A05070DFA1B6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179986" y="2684644"/>
            <a:ext cx="1542412" cy="205762"/>
          </a:xfrm>
        </p:spPr>
        <p:txBody>
          <a:bodyPr/>
          <a:lstStyle/>
          <a:p>
            <a:r>
              <a:rPr lang="cs-CZ" dirty="0"/>
              <a:t>Tomáš Lapáček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7F69CB2-E3EB-4C23-B752-106F2F84702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79986" y="3046994"/>
            <a:ext cx="3222686" cy="205762"/>
          </a:xfrm>
        </p:spPr>
        <p:txBody>
          <a:bodyPr/>
          <a:lstStyle/>
          <a:p>
            <a:r>
              <a:rPr lang="cs-CZ" dirty="0"/>
              <a:t>ředitel Sekce strategií a politik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0E97DEA3-C7B6-4F04-A4B1-1BDDE3F28AC7}"/>
              </a:ext>
            </a:extLst>
          </p:cNvPr>
          <p:cNvSpPr txBox="1"/>
          <p:nvPr/>
        </p:nvSpPr>
        <p:spPr>
          <a:xfrm>
            <a:off x="10003041" y="6550223"/>
            <a:ext cx="2673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solidFill>
                  <a:schemeClr val="bg1"/>
                </a:solidFill>
              </a:rPr>
              <a:t>Zdroj: ČTK / Vít Šimánek </a:t>
            </a:r>
          </a:p>
        </p:txBody>
      </p:sp>
    </p:spTree>
    <p:extLst>
      <p:ext uri="{BB962C8B-B14F-4D97-AF65-F5344CB8AC3E}">
        <p14:creationId xmlns:p14="http://schemas.microsoft.com/office/powerpoint/2010/main" val="4034684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5B520D6-39A2-4345-8139-152BAF470F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1706" y="965434"/>
            <a:ext cx="3987223" cy="5257914"/>
          </a:xfrm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ts val="18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latin typeface="Trebuchet MS" panose="020B0603020202020204" pitchFamily="34" charset="0"/>
                <a:cs typeface="UnitPro-Light" pitchFamily="34" charset="0"/>
              </a:rPr>
              <a:t>Od začátku roku došlo k celosvětovému poklesu mezinárodních příjezdů o 65 % oproti roku 2019</a:t>
            </a:r>
            <a:endParaRPr lang="cs-CZ" sz="1100" b="1" dirty="0">
              <a:latin typeface="Trebuchet MS" panose="020B0603020202020204" pitchFamily="34" charset="0"/>
              <a:cs typeface="UnitPro-Light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Trebuchet MS" panose="020B0603020202020204" pitchFamily="34" charset="0"/>
                <a:cs typeface="UnitPro-Light" pitchFamily="34" charset="0"/>
              </a:rPr>
              <a:t>Největší poklesy byly zaznamenány v květnu (– 96 %) 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Trebuchet MS" panose="020B0603020202020204" pitchFamily="34" charset="0"/>
                <a:cs typeface="UnitPro-Light" pitchFamily="34" charset="0"/>
              </a:rPr>
              <a:t>Absolutně byl největší pokles zaznamenán v Evropě, relativně poklesly příjezdy nejvíce v regionu Asie a Oceánie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cs-CZ" dirty="0">
              <a:latin typeface="Trebuchet MS" panose="020B0603020202020204" pitchFamily="34" charset="0"/>
              <a:cs typeface="UnitPro-Light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1BA5FCB7-164F-4ED6-8610-D8C95B1259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054782" y="6166190"/>
            <a:ext cx="7875554" cy="218008"/>
          </a:xfrm>
        </p:spPr>
        <p:txBody>
          <a:bodyPr/>
          <a:lstStyle/>
          <a:p>
            <a:r>
              <a:rPr lang="cs-CZ" sz="1600" dirty="0">
                <a:latin typeface="Trebuchet MS" panose="020B0603020202020204" pitchFamily="34" charset="0"/>
                <a:cs typeface="UnitPro-Light" pitchFamily="34" charset="0"/>
              </a:rPr>
              <a:t>Vývoj mezinárodního cestovního ruchu v 1. pol. Roku 2020</a:t>
            </a:r>
            <a:endParaRPr lang="cs-CZ" dirty="0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3045378D-BBFD-4CC8-BE15-9755BC484B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652148" y="6384198"/>
            <a:ext cx="2278188" cy="189988"/>
          </a:xfrm>
        </p:spPr>
        <p:txBody>
          <a:bodyPr/>
          <a:lstStyle/>
          <a:p>
            <a:r>
              <a:rPr lang="cs-CZ" dirty="0">
                <a:latin typeface="Trebuchet MS" panose="020B0603020202020204" pitchFamily="34" charset="0"/>
              </a:rPr>
              <a:t>Zdroj dat</a:t>
            </a:r>
            <a:r>
              <a:rPr lang="en-US" dirty="0">
                <a:latin typeface="Trebuchet MS" panose="020B0603020202020204" pitchFamily="34" charset="0"/>
              </a:rPr>
              <a:t>:</a:t>
            </a:r>
            <a:r>
              <a:rPr lang="cs-CZ" dirty="0">
                <a:latin typeface="Trebuchet MS" panose="020B0603020202020204" pitchFamily="34" charset="0"/>
              </a:rPr>
              <a:t> UNWTO (21. 09. 2020)</a:t>
            </a:r>
            <a:endParaRPr lang="en-US" dirty="0">
              <a:latin typeface="Trebuchet MS" panose="020B0603020202020204" pitchFamily="34" charset="0"/>
            </a:endParaRPr>
          </a:p>
        </p:txBody>
      </p:sp>
      <p:graphicFrame>
        <p:nvGraphicFramePr>
          <p:cNvPr id="9" name="Zástupný symbol pro obsah 14">
            <a:extLst>
              <a:ext uri="{FF2B5EF4-FFF2-40B4-BE49-F238E27FC236}">
                <a16:creationId xmlns:a16="http://schemas.microsoft.com/office/drawing/2014/main" id="{FECA1051-F55E-416D-8CD2-FA0BF27D7615}"/>
              </a:ext>
            </a:extLst>
          </p:cNvPr>
          <p:cNvGraphicFramePr>
            <a:graphicFrameLocks noGrp="1"/>
          </p:cNvGraphicFramePr>
          <p:nvPr>
            <p:ph type="pic" sz="quarter" idx="11"/>
            <p:extLst>
              <p:ext uri="{D42A27DB-BD31-4B8C-83A1-F6EECF244321}">
                <p14:modId xmlns:p14="http://schemas.microsoft.com/office/powerpoint/2010/main" val="363473035"/>
              </p:ext>
            </p:extLst>
          </p:nvPr>
        </p:nvGraphicFramePr>
        <p:xfrm>
          <a:off x="4638261" y="602673"/>
          <a:ext cx="7292075" cy="5563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5365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5B520D6-39A2-4345-8139-152BAF470F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1830" y="784578"/>
            <a:ext cx="3987223" cy="5015284"/>
          </a:xfrm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ts val="18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latin typeface="Trebuchet MS" panose="020B0603020202020204" pitchFamily="34" charset="0"/>
                <a:cs typeface="UnitPro-Light" pitchFamily="34" charset="0"/>
              </a:rPr>
              <a:t>V 1. pol. roku došlo k poklesu přenocování v HUZ o 54 % oproti roku 2019</a:t>
            </a:r>
            <a:endParaRPr lang="cs-CZ" sz="1100" b="1" dirty="0">
              <a:latin typeface="Trebuchet MS" panose="020B0603020202020204" pitchFamily="34" charset="0"/>
              <a:cs typeface="UnitPro-Light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Trebuchet MS" panose="020B0603020202020204" pitchFamily="34" charset="0"/>
                <a:cs typeface="UnitPro-Light" pitchFamily="34" charset="0"/>
              </a:rPr>
              <a:t>Z počátku roku dochází ještě k mírným nárůstům, naopak největší propady oproti roku 2019 jsou zatím zaznamenány v dubnu (-98,2 %)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Trebuchet MS" panose="020B0603020202020204" pitchFamily="34" charset="0"/>
                <a:cs typeface="UnitPro-Light" pitchFamily="34" charset="0"/>
              </a:rPr>
              <a:t>Regionálně ztratila za 1. pol. roku nejvíce Praha, důvodem je zejména vysoká závislost na zahraniční klientele</a:t>
            </a:r>
            <a:endParaRPr lang="cs-CZ" dirty="0"/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1BA5FCB7-164F-4ED6-8610-D8C95B1259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72121" y="207239"/>
            <a:ext cx="7058215" cy="218008"/>
          </a:xfrm>
        </p:spPr>
        <p:txBody>
          <a:bodyPr/>
          <a:lstStyle/>
          <a:p>
            <a:r>
              <a:rPr lang="cs-CZ" sz="1600" dirty="0">
                <a:latin typeface="Trebuchet MS" panose="020B0603020202020204" pitchFamily="34" charset="0"/>
                <a:cs typeface="UnitPro-Light" pitchFamily="34" charset="0"/>
              </a:rPr>
              <a:t>Vývoj cestovního ruchu v Česku v 1. pol. Roku 2020</a:t>
            </a:r>
            <a:endParaRPr lang="cs-CZ" dirty="0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3045378D-BBFD-4CC8-BE15-9755BC484B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56242" y="6384198"/>
            <a:ext cx="1374094" cy="189988"/>
          </a:xfrm>
        </p:spPr>
        <p:txBody>
          <a:bodyPr/>
          <a:lstStyle/>
          <a:p>
            <a:r>
              <a:rPr lang="cs-CZ" dirty="0">
                <a:latin typeface="Trebuchet MS" panose="020B0603020202020204" pitchFamily="34" charset="0"/>
              </a:rPr>
              <a:t>Zdroj dat</a:t>
            </a:r>
            <a:r>
              <a:rPr lang="en-US" dirty="0">
                <a:latin typeface="Trebuchet MS" panose="020B0603020202020204" pitchFamily="34" charset="0"/>
              </a:rPr>
              <a:t>:</a:t>
            </a:r>
            <a:r>
              <a:rPr lang="cs-CZ" dirty="0">
                <a:latin typeface="Trebuchet MS" panose="020B0603020202020204" pitchFamily="34" charset="0"/>
              </a:rPr>
              <a:t> ČSÚ 2020</a:t>
            </a:r>
            <a:endParaRPr lang="en-US" dirty="0">
              <a:latin typeface="Trebuchet MS" panose="020B0603020202020204" pitchFamily="34" charset="0"/>
            </a:endParaRPr>
          </a:p>
        </p:txBody>
      </p:sp>
      <p:graphicFrame>
        <p:nvGraphicFramePr>
          <p:cNvPr id="9" name="Zástupný symbol pro obsah 14">
            <a:extLst>
              <a:ext uri="{FF2B5EF4-FFF2-40B4-BE49-F238E27FC236}">
                <a16:creationId xmlns:a16="http://schemas.microsoft.com/office/drawing/2014/main" id="{FECA1051-F55E-416D-8CD2-FA0BF27D7615}"/>
              </a:ext>
            </a:extLst>
          </p:cNvPr>
          <p:cNvGraphicFramePr>
            <a:graphicFrameLocks noGrp="1"/>
          </p:cNvGraphicFramePr>
          <p:nvPr>
            <p:ph type="pic" sz="quarter" idx="11"/>
            <p:extLst>
              <p:ext uri="{D42A27DB-BD31-4B8C-83A1-F6EECF244321}">
                <p14:modId xmlns:p14="http://schemas.microsoft.com/office/powerpoint/2010/main" val="4139127349"/>
              </p:ext>
            </p:extLst>
          </p:nvPr>
        </p:nvGraphicFramePr>
        <p:xfrm>
          <a:off x="4638261" y="602673"/>
          <a:ext cx="7292075" cy="5563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5BE5C186-012A-4F50-9D60-5CF7B1D6E2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82876"/>
              </p:ext>
            </p:extLst>
          </p:nvPr>
        </p:nvGraphicFramePr>
        <p:xfrm>
          <a:off x="4896676" y="473802"/>
          <a:ext cx="6924261" cy="2463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809A2D69-C95A-4D25-B3CE-253C1E17F2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8536809"/>
              </p:ext>
            </p:extLst>
          </p:nvPr>
        </p:nvGraphicFramePr>
        <p:xfrm>
          <a:off x="4896677" y="3511058"/>
          <a:ext cx="692426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Zástupný symbol pro text 6">
            <a:extLst>
              <a:ext uri="{FF2B5EF4-FFF2-40B4-BE49-F238E27FC236}">
                <a16:creationId xmlns:a16="http://schemas.microsoft.com/office/drawing/2014/main" id="{926319DF-0EA3-4A62-8521-96E3F8BC39B5}"/>
              </a:ext>
            </a:extLst>
          </p:cNvPr>
          <p:cNvSpPr txBox="1">
            <a:spLocks/>
          </p:cNvSpPr>
          <p:nvPr/>
        </p:nvSpPr>
        <p:spPr>
          <a:xfrm>
            <a:off x="4740490" y="3183216"/>
            <a:ext cx="7299178" cy="21800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 algn="r" defTabSz="914400" rtl="0" eaLnBrk="1" latinLnBrk="0" hangingPunct="1">
              <a:lnSpc>
                <a:spcPts val="1700"/>
              </a:lnSpc>
              <a:spcBef>
                <a:spcPts val="0"/>
              </a:spcBef>
              <a:buFont typeface="Arial" panose="020B0604020202020204" pitchFamily="34" charset="0"/>
              <a:buNone/>
              <a:defRPr sz="1500" kern="1200" cap="small" spc="440" baseline="0">
                <a:solidFill>
                  <a:schemeClr val="tx1"/>
                </a:solidFill>
                <a:latin typeface="UnitPro-Medi" panose="020B0604030101020102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>
                <a:latin typeface="Trebuchet MS" panose="020B0603020202020204" pitchFamily="34" charset="0"/>
                <a:cs typeface="UnitPro-Light" pitchFamily="34" charset="0"/>
              </a:rPr>
              <a:t>Vývoj cestovního ruchu v krajích v 1. pol. Roku 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0862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5B520D6-39A2-4345-8139-152BAF470F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1830" y="784578"/>
            <a:ext cx="3987223" cy="5015284"/>
          </a:xfrm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ts val="18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latin typeface="Trebuchet MS" panose="020B0603020202020204" pitchFamily="34" charset="0"/>
                <a:cs typeface="UnitPro-Light" pitchFamily="34" charset="0"/>
              </a:rPr>
              <a:t>K významnému poklesu přenocování dochází v Praze zejména 2. čtvrtletí roku</a:t>
            </a:r>
            <a:endParaRPr lang="cs-CZ" sz="1100" b="1" dirty="0">
              <a:latin typeface="Trebuchet MS" panose="020B0603020202020204" pitchFamily="34" charset="0"/>
              <a:cs typeface="UnitPro-Light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Trebuchet MS" panose="020B0603020202020204" pitchFamily="34" charset="0"/>
                <a:cs typeface="UnitPro-Light" pitchFamily="34" charset="0"/>
              </a:rPr>
              <a:t>Poklesy oproti roku 2019 se pohybují v dubnu a květnu téměř na 100 %, v červnu dochází k mírnému nárůstu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Trebuchet MS" panose="020B0603020202020204" pitchFamily="34" charset="0"/>
                <a:cs typeface="UnitPro-Light" pitchFamily="34" charset="0"/>
              </a:rPr>
              <a:t>Významný pokles byl patrný zejména u zahraničních návštěvníků, květnu a červnu vedli cestovnímu ruchu domácí turisté</a:t>
            </a:r>
            <a:endParaRPr lang="cs-CZ" dirty="0"/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1BA5FCB7-164F-4ED6-8610-D8C95B1259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975034" y="207239"/>
            <a:ext cx="6955302" cy="199542"/>
          </a:xfrm>
        </p:spPr>
        <p:txBody>
          <a:bodyPr/>
          <a:lstStyle/>
          <a:p>
            <a:r>
              <a:rPr lang="cs-CZ" sz="1200" dirty="0">
                <a:latin typeface="Trebuchet MS" panose="020B0603020202020204" pitchFamily="34" charset="0"/>
                <a:cs typeface="UnitPro-Light" pitchFamily="34" charset="0"/>
              </a:rPr>
              <a:t>Vývoj Přenocování v HUZ v Praze v 1. pol. roku 2019 a 2020</a:t>
            </a:r>
            <a:endParaRPr lang="cs-CZ" sz="1200" dirty="0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3045378D-BBFD-4CC8-BE15-9755BC484B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56242" y="6442254"/>
            <a:ext cx="1374094" cy="189988"/>
          </a:xfrm>
        </p:spPr>
        <p:txBody>
          <a:bodyPr/>
          <a:lstStyle/>
          <a:p>
            <a:r>
              <a:rPr lang="cs-CZ" dirty="0">
                <a:latin typeface="Trebuchet MS" panose="020B0603020202020204" pitchFamily="34" charset="0"/>
              </a:rPr>
              <a:t>Zdroj dat</a:t>
            </a:r>
            <a:r>
              <a:rPr lang="en-US" dirty="0">
                <a:latin typeface="Trebuchet MS" panose="020B0603020202020204" pitchFamily="34" charset="0"/>
              </a:rPr>
              <a:t>:</a:t>
            </a:r>
            <a:r>
              <a:rPr lang="cs-CZ" dirty="0">
                <a:latin typeface="Trebuchet MS" panose="020B0603020202020204" pitchFamily="34" charset="0"/>
              </a:rPr>
              <a:t> ČSÚ 2020</a:t>
            </a:r>
            <a:endParaRPr lang="en-US" dirty="0">
              <a:latin typeface="Trebuchet MS" panose="020B0603020202020204" pitchFamily="34" charset="0"/>
            </a:endParaRPr>
          </a:p>
        </p:txBody>
      </p:sp>
      <p:graphicFrame>
        <p:nvGraphicFramePr>
          <p:cNvPr id="9" name="Zástupný symbol pro obsah 14">
            <a:extLst>
              <a:ext uri="{FF2B5EF4-FFF2-40B4-BE49-F238E27FC236}">
                <a16:creationId xmlns:a16="http://schemas.microsoft.com/office/drawing/2014/main" id="{FECA1051-F55E-416D-8CD2-FA0BF27D7615}"/>
              </a:ext>
            </a:extLst>
          </p:cNvPr>
          <p:cNvGraphicFramePr>
            <a:graphicFrameLocks noGrp="1"/>
          </p:cNvGraphicFramePr>
          <p:nvPr>
            <p:ph type="pic" sz="quarter" idx="11"/>
            <p:extLst/>
          </p:nvPr>
        </p:nvGraphicFramePr>
        <p:xfrm>
          <a:off x="4638261" y="602673"/>
          <a:ext cx="7292075" cy="5563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Zástupný symbol pro text 6">
            <a:extLst>
              <a:ext uri="{FF2B5EF4-FFF2-40B4-BE49-F238E27FC236}">
                <a16:creationId xmlns:a16="http://schemas.microsoft.com/office/drawing/2014/main" id="{926319DF-0EA3-4A62-8521-96E3F8BC39B5}"/>
              </a:ext>
            </a:extLst>
          </p:cNvPr>
          <p:cNvSpPr txBox="1">
            <a:spLocks/>
          </p:cNvSpPr>
          <p:nvPr/>
        </p:nvSpPr>
        <p:spPr>
          <a:xfrm>
            <a:off x="5135205" y="3251468"/>
            <a:ext cx="6737871" cy="19954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 algn="r" defTabSz="914400" rtl="0" eaLnBrk="1" latinLnBrk="0" hangingPunct="1">
              <a:lnSpc>
                <a:spcPts val="1700"/>
              </a:lnSpc>
              <a:spcBef>
                <a:spcPts val="0"/>
              </a:spcBef>
              <a:buFont typeface="Arial" panose="020B0604020202020204" pitchFamily="34" charset="0"/>
              <a:buNone/>
              <a:defRPr sz="1500" kern="1200" cap="small" spc="440" baseline="0">
                <a:solidFill>
                  <a:schemeClr val="tx1"/>
                </a:solidFill>
                <a:latin typeface="UnitPro-Medi" panose="020B0604030101020102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>
                <a:latin typeface="Trebuchet MS" panose="020B0603020202020204" pitchFamily="34" charset="0"/>
                <a:cs typeface="UnitPro-Light" pitchFamily="34" charset="0"/>
              </a:rPr>
              <a:t>Vývoj přenocování turistů HUZ v Praze v 1. pol. roku 2020</a:t>
            </a:r>
            <a:endParaRPr lang="cs-CZ" sz="1200" dirty="0"/>
          </a:p>
        </p:txBody>
      </p:sp>
      <p:graphicFrame>
        <p:nvGraphicFramePr>
          <p:cNvPr id="12" name="Graf 11">
            <a:extLst>
              <a:ext uri="{FF2B5EF4-FFF2-40B4-BE49-F238E27FC236}">
                <a16:creationId xmlns:a16="http://schemas.microsoft.com/office/drawing/2014/main" id="{B29A73B4-2D21-4C92-93B5-6EA8284D88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5411658"/>
              </p:ext>
            </p:extLst>
          </p:nvPr>
        </p:nvGraphicFramePr>
        <p:xfrm>
          <a:off x="4763917" y="602673"/>
          <a:ext cx="7166419" cy="2627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af 12">
            <a:extLst>
              <a:ext uri="{FF2B5EF4-FFF2-40B4-BE49-F238E27FC236}">
                <a16:creationId xmlns:a16="http://schemas.microsoft.com/office/drawing/2014/main" id="{B7122A51-EC20-40B6-B974-AE95E13AE8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6395350"/>
              </p:ext>
            </p:extLst>
          </p:nvPr>
        </p:nvGraphicFramePr>
        <p:xfrm>
          <a:off x="4763918" y="3640998"/>
          <a:ext cx="716641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78983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text 4">
            <a:extLst>
              <a:ext uri="{FF2B5EF4-FFF2-40B4-BE49-F238E27FC236}">
                <a16:creationId xmlns:a16="http://schemas.microsoft.com/office/drawing/2014/main" id="{F0E9966A-70AB-4F7D-AD4F-0FAE750E99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7103" y="660634"/>
            <a:ext cx="4277126" cy="6227410"/>
          </a:xfrm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ts val="18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latin typeface="Trebuchet MS" panose="020B0603020202020204" pitchFamily="34" charset="0"/>
                <a:cs typeface="UnitPro-Light" pitchFamily="34" charset="0"/>
              </a:rPr>
              <a:t>Podíl Prahy na cestovním ruchu Česka v červnu roku 2020 významně poklesl</a:t>
            </a:r>
            <a:endParaRPr lang="cs-CZ" sz="1100" b="1" dirty="0">
              <a:latin typeface="Trebuchet MS" panose="020B0603020202020204" pitchFamily="34" charset="0"/>
              <a:cs typeface="UnitPro-Light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Trebuchet MS" panose="020B0603020202020204" pitchFamily="34" charset="0"/>
                <a:cs typeface="UnitPro-Light" pitchFamily="34" charset="0"/>
              </a:rPr>
              <a:t>Celkově se rozložení počtu přenocování v Česku v jednotlivých krajích v červnu 2020 vyrovnalo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Trebuchet MS" panose="020B0603020202020204" pitchFamily="34" charset="0"/>
                <a:cs typeface="UnitPro-Light" pitchFamily="34" charset="0"/>
              </a:rPr>
              <a:t>Podíl přenocování v Praze poklesl z 32 % na 10 % 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Trebuchet MS" panose="020B0603020202020204" pitchFamily="34" charset="0"/>
                <a:cs typeface="UnitPro-Light" pitchFamily="34" charset="0"/>
              </a:rPr>
              <a:t>Největší výkony v červnu 2020 byly v Jihočeském a Jihomoravském kraji 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cs-CZ" dirty="0">
              <a:latin typeface="Trebuchet MS" panose="020B0603020202020204" pitchFamily="34" charset="0"/>
              <a:cs typeface="UnitPro-Light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20" name="Zástupný symbol obrázku 19">
            <a:extLst>
              <a:ext uri="{FF2B5EF4-FFF2-40B4-BE49-F238E27FC236}">
                <a16:creationId xmlns:a16="http://schemas.microsoft.com/office/drawing/2014/main" id="{F8D97962-A38D-40F0-9D13-7CA4124EF960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30" t="291" r="13018" b="291"/>
          <a:stretch/>
        </p:blipFill>
        <p:spPr>
          <a:xfrm>
            <a:off x="5442858" y="501253"/>
            <a:ext cx="6081485" cy="6073200"/>
          </a:xfrm>
        </p:spPr>
      </p:pic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8FF2F0B9-4327-4481-BB35-ED412D58C9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601190" y="6383760"/>
            <a:ext cx="1329210" cy="190693"/>
          </a:xfrm>
        </p:spPr>
        <p:txBody>
          <a:bodyPr/>
          <a:lstStyle/>
          <a:p>
            <a:r>
              <a:rPr lang="cs-CZ" dirty="0"/>
              <a:t>Zdroj dat: ČSÚ 2020</a:t>
            </a:r>
          </a:p>
        </p:txBody>
      </p:sp>
    </p:spTree>
    <p:extLst>
      <p:ext uri="{BB962C8B-B14F-4D97-AF65-F5344CB8AC3E}">
        <p14:creationId xmlns:p14="http://schemas.microsoft.com/office/powerpoint/2010/main" val="2206845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A9F8CBF-2807-43E5-A455-60A84EA8693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31784" y="211311"/>
            <a:ext cx="6147132" cy="218008"/>
          </a:xfrm>
        </p:spPr>
        <p:txBody>
          <a:bodyPr/>
          <a:lstStyle/>
          <a:p>
            <a:r>
              <a:rPr lang="cs-CZ" dirty="0"/>
              <a:t>Jednotky Registrované na </a:t>
            </a:r>
            <a:r>
              <a:rPr lang="cs-CZ" b="1" dirty="0" err="1"/>
              <a:t>Airbnb</a:t>
            </a:r>
            <a:r>
              <a:rPr lang="cs-CZ" dirty="0"/>
              <a:t> v k červnu 2019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D3C9314-E02D-4446-9F09-415A8C6A72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012887" y="6383760"/>
            <a:ext cx="1917513" cy="190693"/>
          </a:xfrm>
        </p:spPr>
        <p:txBody>
          <a:bodyPr/>
          <a:lstStyle/>
          <a:p>
            <a:r>
              <a:rPr lang="cs-CZ" dirty="0"/>
              <a:t>Zdroj dat: </a:t>
            </a:r>
            <a:r>
              <a:rPr lang="cs-CZ" dirty="0" err="1"/>
              <a:t>Inside</a:t>
            </a:r>
            <a:r>
              <a:rPr lang="cs-CZ" dirty="0"/>
              <a:t> </a:t>
            </a:r>
            <a:r>
              <a:rPr lang="cs-CZ" dirty="0" err="1"/>
              <a:t>Airbnb</a:t>
            </a:r>
            <a:r>
              <a:rPr lang="cs-CZ" dirty="0"/>
              <a:t> 2020</a:t>
            </a:r>
          </a:p>
        </p:txBody>
      </p:sp>
      <p:graphicFrame>
        <p:nvGraphicFramePr>
          <p:cNvPr id="6" name="Zástupný symbol obrázku 5">
            <a:extLst>
              <a:ext uri="{FF2B5EF4-FFF2-40B4-BE49-F238E27FC236}">
                <a16:creationId xmlns:a16="http://schemas.microsoft.com/office/drawing/2014/main" id="{C55F2E78-7509-47BF-AF3B-3B2E7079A097}"/>
              </a:ext>
            </a:extLst>
          </p:cNvPr>
          <p:cNvGraphicFramePr>
            <a:graphicFrameLocks noGrp="1"/>
          </p:cNvGraphicFramePr>
          <p:nvPr>
            <p:ph type="pic" sz="quarter" idx="11"/>
            <p:extLst>
              <p:ext uri="{D42A27DB-BD31-4B8C-83A1-F6EECF244321}">
                <p14:modId xmlns:p14="http://schemas.microsoft.com/office/powerpoint/2010/main" val="3270583360"/>
              </p:ext>
            </p:extLst>
          </p:nvPr>
        </p:nvGraphicFramePr>
        <p:xfrm>
          <a:off x="4702754" y="520468"/>
          <a:ext cx="7200000" cy="2565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20357AFB-783D-4CDA-A946-90B18F5AAF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7906646"/>
              </p:ext>
            </p:extLst>
          </p:nvPr>
        </p:nvGraphicFramePr>
        <p:xfrm>
          <a:off x="4717266" y="3639255"/>
          <a:ext cx="7200000" cy="256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Zástupný symbol pro text 3">
            <a:extLst>
              <a:ext uri="{FF2B5EF4-FFF2-40B4-BE49-F238E27FC236}">
                <a16:creationId xmlns:a16="http://schemas.microsoft.com/office/drawing/2014/main" id="{909EA768-5E49-4C3B-9CF5-2F184B1692FC}"/>
              </a:ext>
            </a:extLst>
          </p:cNvPr>
          <p:cNvSpPr txBox="1">
            <a:spLocks/>
          </p:cNvSpPr>
          <p:nvPr/>
        </p:nvSpPr>
        <p:spPr>
          <a:xfrm>
            <a:off x="4717274" y="3276801"/>
            <a:ext cx="6164124" cy="21800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marL="0" indent="0" algn="r" defTabSz="914400" rtl="0" eaLnBrk="1" latinLnBrk="0" hangingPunct="1">
              <a:lnSpc>
                <a:spcPts val="1700"/>
              </a:lnSpc>
              <a:spcBef>
                <a:spcPts val="0"/>
              </a:spcBef>
              <a:buFont typeface="Arial" panose="020B0604020202020204" pitchFamily="34" charset="0"/>
              <a:buNone/>
              <a:defRPr sz="1500" kern="1200" cap="small" spc="440" baseline="0">
                <a:solidFill>
                  <a:schemeClr val="tx1"/>
                </a:solidFill>
                <a:latin typeface="UnitPro-Medi" panose="020B0604030101020102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Jednotky Registrované na </a:t>
            </a:r>
            <a:r>
              <a:rPr lang="cs-CZ" b="1" dirty="0" err="1"/>
              <a:t>Airbnb</a:t>
            </a:r>
            <a:r>
              <a:rPr lang="cs-CZ" dirty="0"/>
              <a:t> v k červnu 2020</a:t>
            </a:r>
          </a:p>
        </p:txBody>
      </p:sp>
      <p:sp>
        <p:nvSpPr>
          <p:cNvPr id="10" name="Zástupný symbol pro text 4">
            <a:extLst>
              <a:ext uri="{FF2B5EF4-FFF2-40B4-BE49-F238E27FC236}">
                <a16:creationId xmlns:a16="http://schemas.microsoft.com/office/drawing/2014/main" id="{E20F0CBE-EF45-4D77-8919-B27DB91F8832}"/>
              </a:ext>
            </a:extLst>
          </p:cNvPr>
          <p:cNvSpPr txBox="1">
            <a:spLocks/>
          </p:cNvSpPr>
          <p:nvPr/>
        </p:nvSpPr>
        <p:spPr>
          <a:xfrm>
            <a:off x="521830" y="784578"/>
            <a:ext cx="3987223" cy="5753947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ts val="3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tx1"/>
                </a:solidFill>
                <a:latin typeface="UnitPro-Ita" panose="020B0504030101020102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20000"/>
              </a:lnSpc>
              <a:spcBef>
                <a:spcPts val="18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latin typeface="Trebuchet MS" panose="020B0603020202020204" pitchFamily="34" charset="0"/>
                <a:cs typeface="UnitPro-Light" pitchFamily="34" charset="0"/>
              </a:rPr>
              <a:t>Celkový počet registrovaných jednotek </a:t>
            </a:r>
            <a:r>
              <a:rPr lang="cs-CZ" b="1" dirty="0" err="1">
                <a:latin typeface="Trebuchet MS" panose="020B0603020202020204" pitchFamily="34" charset="0"/>
                <a:cs typeface="UnitPro-Light" pitchFamily="34" charset="0"/>
              </a:rPr>
              <a:t>Airnbn</a:t>
            </a:r>
            <a:r>
              <a:rPr lang="cs-CZ" b="1" dirty="0">
                <a:latin typeface="Trebuchet MS" panose="020B0603020202020204" pitchFamily="34" charset="0"/>
                <a:cs typeface="UnitPro-Light" pitchFamily="34" charset="0"/>
              </a:rPr>
              <a:t> klesl oproti minulému roku jen minimálně cca o 1 200 jednotek</a:t>
            </a:r>
            <a:endParaRPr lang="cs-CZ" sz="1100" b="1" dirty="0">
              <a:latin typeface="Trebuchet MS" panose="020B0603020202020204" pitchFamily="34" charset="0"/>
              <a:cs typeface="UnitPro-Light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Trebuchet MS" panose="020B0603020202020204" pitchFamily="34" charset="0"/>
                <a:cs typeface="UnitPro-Light" pitchFamily="34" charset="0"/>
              </a:rPr>
              <a:t>Významně ale poklesla vytíženost jednotek: v červnu roku 2019 bylo aktivních přes 60 % jednotek, v červnu roku 2020 aktivita jen mírně přesahuje 10 %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Trebuchet MS" panose="020B0603020202020204" pitchFamily="34" charset="0"/>
                <a:cs typeface="UnitPro-Light" pitchFamily="34" charset="0"/>
              </a:rPr>
              <a:t>Absolutně nejvíce aktivních jednotek bylo v červnu 2020 v Praze 1 (433), Praze 2 (191) a Praze 3 (156)</a:t>
            </a:r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4563A957-2EF6-4625-A497-32A803C82806}"/>
              </a:ext>
            </a:extLst>
          </p:cNvPr>
          <p:cNvSpPr txBox="1"/>
          <p:nvPr/>
        </p:nvSpPr>
        <p:spPr>
          <a:xfrm>
            <a:off x="4702754" y="6151217"/>
            <a:ext cx="5310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/>
              <a:t>Za aktivní považujeme jednotky, které získaly alespoň 1 recenzi v posledních 3 měsících </a:t>
            </a:r>
          </a:p>
        </p:txBody>
      </p:sp>
    </p:spTree>
    <p:extLst>
      <p:ext uri="{BB962C8B-B14F-4D97-AF65-F5344CB8AC3E}">
        <p14:creationId xmlns:p14="http://schemas.microsoft.com/office/powerpoint/2010/main" val="646241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68A36905-30B1-4659-B4BF-251A6978B3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0000" y="772229"/>
            <a:ext cx="11113200" cy="531749"/>
          </a:xfrm>
        </p:spPr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AFBD7B87-8CA4-4B99-9D0C-465C7D5EF59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40000" y="2054498"/>
            <a:ext cx="11113200" cy="423859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V Praze poklesy odpovídají mezinárodnímu trendu</a:t>
            </a:r>
          </a:p>
          <a:p>
            <a:pPr marL="1028700" lvl="1" indent="-342900">
              <a:buFont typeface="Wingdings" panose="05000000000000000000" pitchFamily="2" charset="2"/>
              <a:buChar char="Ø"/>
            </a:pPr>
            <a:r>
              <a:rPr lang="cs-CZ" sz="1800" dirty="0">
                <a:latin typeface="UnitPro-Light" panose="020B0504030101020102" pitchFamily="34" charset="0"/>
                <a:cs typeface="UnitPro-Light" panose="020B0504030101020102" pitchFamily="34" charset="0"/>
              </a:rPr>
              <a:t>Poklesu v počtech přenocování kopírují celosvětový trend poklesu mezinárodních příjezdů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Poklesy v Praze jsou významnější než v jiných regionech</a:t>
            </a:r>
          </a:p>
          <a:p>
            <a:pPr marL="1028700" lvl="1" indent="-342900">
              <a:buFont typeface="Wingdings" panose="05000000000000000000" pitchFamily="2" charset="2"/>
              <a:buChar char="Ø"/>
            </a:pPr>
            <a:r>
              <a:rPr lang="cs-CZ" sz="1800" dirty="0">
                <a:latin typeface="UnitPro-Light" panose="020B0504030101020102" pitchFamily="34" charset="0"/>
                <a:cs typeface="UnitPro-Light" panose="020B0504030101020102" pitchFamily="34" charset="0"/>
              </a:rPr>
              <a:t>Praha zažívá největší poklesy z celé republiky, důvodem je hlavně silná závislost na zahraničním cestovním ruchu, ale i její charakter coby městské destinace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Největší poklesy Praha zaznamenala v měsících duben a květen, v červnu dochází k mírnému nárůstu</a:t>
            </a:r>
          </a:p>
          <a:p>
            <a:pPr marL="1028700" lvl="1" indent="-342900">
              <a:buFont typeface="Wingdings" panose="05000000000000000000" pitchFamily="2" charset="2"/>
              <a:buChar char="Ø"/>
            </a:pPr>
            <a:r>
              <a:rPr lang="cs-CZ" sz="1800" dirty="0">
                <a:latin typeface="UnitPro-Light" panose="020B0504030101020102" pitchFamily="34" charset="0"/>
                <a:cs typeface="UnitPro-Light" panose="020B0504030101020102" pitchFamily="34" charset="0"/>
              </a:rPr>
              <a:t>Celkové počty přenocování byly určovány v květnu a zejména v červnu zejména domácími návštěvníky</a:t>
            </a:r>
            <a:endParaRPr lang="cs-CZ" dirty="0">
              <a:latin typeface="UnitPro-Light" panose="020B0504030101020102" pitchFamily="34" charset="0"/>
              <a:cs typeface="UnitPro-Light" panose="020B0504030101020102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Vyrovnání výkonů cestovního ruchu mezi kraji</a:t>
            </a:r>
          </a:p>
          <a:p>
            <a:pPr marL="1028700" lvl="1" indent="-342900">
              <a:buFont typeface="Wingdings" panose="05000000000000000000" pitchFamily="2" charset="2"/>
              <a:buChar char="Ø"/>
            </a:pPr>
            <a:r>
              <a:rPr lang="cs-CZ" sz="1800" dirty="0">
                <a:latin typeface="UnitPro-Light" panose="020B0504030101020102" pitchFamily="34" charset="0"/>
                <a:cs typeface="UnitPro-Light" panose="020B0504030101020102" pitchFamily="34" charset="0"/>
              </a:rPr>
              <a:t>Zatímco Praha významně ztratila svojí dominanci v počtech přenocování, regiony, které se tradičně orientují na domácí klientelu profitovaly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Ke významnému snížení návštěvnosti došlo i u jednotek </a:t>
            </a:r>
            <a:r>
              <a:rPr lang="cs-CZ" dirty="0" err="1"/>
              <a:t>Airbnb</a:t>
            </a:r>
            <a:endParaRPr lang="cs-CZ" dirty="0"/>
          </a:p>
          <a:p>
            <a:pPr marL="1028700" lvl="1" indent="-342900">
              <a:buFont typeface="Wingdings" panose="05000000000000000000" pitchFamily="2" charset="2"/>
              <a:buChar char="Ø"/>
            </a:pPr>
            <a:r>
              <a:rPr lang="cs-CZ" sz="1800" dirty="0">
                <a:latin typeface="UnitPro-Light" panose="020B0504030101020102" pitchFamily="34" charset="0"/>
                <a:cs typeface="UnitPro-Light" panose="020B0504030101020102" pitchFamily="34" charset="0"/>
              </a:rPr>
              <a:t>Ačkoliv celkové počty registrovaných jednotek klesly oproti roku 2019 jen minimálně, jejich aktivita se snížila o více než 40 % (na cca 10 %)</a:t>
            </a:r>
          </a:p>
        </p:txBody>
      </p:sp>
    </p:spTree>
    <p:extLst>
      <p:ext uri="{BB962C8B-B14F-4D97-AF65-F5344CB8AC3E}">
        <p14:creationId xmlns:p14="http://schemas.microsoft.com/office/powerpoint/2010/main" val="540850057"/>
      </p:ext>
    </p:extLst>
  </p:cSld>
  <p:clrMapOvr>
    <a:masterClrMapping/>
  </p:clrMapOvr>
</p:sld>
</file>

<file path=ppt/theme/theme1.xml><?xml version="1.0" encoding="utf-8"?>
<a:theme xmlns:a="http://schemas.openxmlformats.org/drawingml/2006/main" name="IPR Prah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IPR Praha">
      <a:majorFont>
        <a:latin typeface="UnitPro-Bold"/>
        <a:ea typeface=""/>
        <a:cs typeface=""/>
      </a:majorFont>
      <a:minorFont>
        <a:latin typeface="Unit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527d4a64-bfda-446a-97a7-1ea0369cb257">KM2NUFEUQUSD-23-1272</_dlc_DocId>
    <_dlc_DocIdUrl xmlns="527d4a64-bfda-446a-97a7-1ea0369cb257">
      <Url>https://sp.iprpraha.cz/_layouts/15/DocIdRedir.aspx?ID=KM2NUFEUQUSD-23-1272</Url>
      <Description>KM2NUFEUQUSD-23-1272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D2480C3AADE249A1CF06628AD50C66" ma:contentTypeVersion="0" ma:contentTypeDescription="Create a new document." ma:contentTypeScope="" ma:versionID="2689cb3c15aa14355aeb5e63046ea469">
  <xsd:schema xmlns:xsd="http://www.w3.org/2001/XMLSchema" xmlns:xs="http://www.w3.org/2001/XMLSchema" xmlns:p="http://schemas.microsoft.com/office/2006/metadata/properties" xmlns:ns2="527d4a64-bfda-446a-97a7-1ea0369cb257" targetNamespace="http://schemas.microsoft.com/office/2006/metadata/properties" ma:root="true" ma:fieldsID="ce883db94fb9a488a5892f693e390cc1" ns2:_="">
    <xsd:import namespace="527d4a64-bfda-446a-97a7-1ea0369cb25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7d4a64-bfda-446a-97a7-1ea0369cb25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D6C8299-CEDE-453F-9949-FC1A33E21B0E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43165CBC-F4AC-4D15-B8EE-47B5390DEB76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terms/"/>
    <ds:schemaRef ds:uri="http://schemas.openxmlformats.org/package/2006/metadata/core-properties"/>
    <ds:schemaRef ds:uri="527d4a64-bfda-446a-97a7-1ea0369cb257"/>
  </ds:schemaRefs>
</ds:datastoreItem>
</file>

<file path=customXml/itemProps3.xml><?xml version="1.0" encoding="utf-8"?>
<ds:datastoreItem xmlns:ds="http://schemas.openxmlformats.org/officeDocument/2006/customXml" ds:itemID="{B5F77D80-DDCB-465E-87C9-DCC3FFEBBE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7d4a64-bfda-446a-97a7-1ea0369cb2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72DE2D45-114C-4038-99AB-E66311FADF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3500</TotalTime>
  <Words>557</Words>
  <Application>Microsoft Office PowerPoint</Application>
  <PresentationFormat>Širokoúhlá obrazovka</PresentationFormat>
  <Paragraphs>44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8" baseType="lpstr">
      <vt:lpstr>Arial</vt:lpstr>
      <vt:lpstr>Calibri</vt:lpstr>
      <vt:lpstr>Trebuchet MS</vt:lpstr>
      <vt:lpstr>UnitPro</vt:lpstr>
      <vt:lpstr>UnitPro-Bold</vt:lpstr>
      <vt:lpstr>UnitPro-Ita</vt:lpstr>
      <vt:lpstr>UnitPro-Light</vt:lpstr>
      <vt:lpstr>UnitPro-Medi</vt:lpstr>
      <vt:lpstr>UnitPro-MediIta</vt:lpstr>
      <vt:lpstr>Wingdings</vt:lpstr>
      <vt:lpstr>IPR Praha</vt:lpstr>
      <vt:lpstr>VÝVOJ CESTOVNÍHO RUCHU V PRAZE V 1. POL. 2020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</dc:creator>
  <cp:lastModifiedBy>Marianovská Veronika Mgr. (SSP/KAP)</cp:lastModifiedBy>
  <cp:revision>230</cp:revision>
  <dcterms:created xsi:type="dcterms:W3CDTF">2017-09-06T22:41:46Z</dcterms:created>
  <dcterms:modified xsi:type="dcterms:W3CDTF">2020-09-21T20:58:47Z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0x010100D2D2480C3AADE249A1CF06628AD50C66</vt:lpwstr>
  </property>
  <property fmtid="{D5CDD505-2E9C-101B-9397-08002B2CF9AE}" pid="3" name="_dlc_DocIdItemGuid">
    <vt:lpwstr>534e025b-0c83-4c2b-a379-8ea2542e5f58</vt:lpwstr>
  </property>
</Properties>
</file>