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74" r:id="rId6"/>
    <p:sldId id="260" r:id="rId7"/>
    <p:sldId id="261" r:id="rId8"/>
    <p:sldId id="262" r:id="rId9"/>
    <p:sldId id="263" r:id="rId10"/>
    <p:sldId id="264" r:id="rId11"/>
    <p:sldId id="266" r:id="rId12"/>
    <p:sldId id="265" r:id="rId13"/>
    <p:sldId id="267" r:id="rId14"/>
    <p:sldId id="268" r:id="rId15"/>
    <p:sldId id="269" r:id="rId16"/>
    <p:sldId id="270" r:id="rId17"/>
    <p:sldId id="271" r:id="rId18"/>
    <p:sldId id="272" r:id="rId19"/>
    <p:sldId id="273" r:id="rId20"/>
    <p:sldId id="275" r:id="rId21"/>
    <p:sldId id="276" r:id="rId22"/>
    <p:sldId id="277" r:id="rId23"/>
    <p:sldId id="278" r:id="rId24"/>
    <p:sldId id="281" r:id="rId25"/>
    <p:sldId id="279" r:id="rId2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78" autoAdjust="0"/>
    <p:restoredTop sz="94660"/>
  </p:normalViewPr>
  <p:slideViewPr>
    <p:cSldViewPr snapToGrid="0">
      <p:cViewPr varScale="1">
        <p:scale>
          <a:sx n="64" d="100"/>
          <a:sy n="64" d="100"/>
        </p:scale>
        <p:origin x="-120" y="-3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F9CAC525-88B5-405B-A9E9-449ADD62EF4E}" type="datetimeFigureOut">
              <a:rPr lang="cs-CZ" smtClean="0"/>
              <a:t>27.8.2019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9142D40-E3AC-44C0-9792-66B4FAA2A937}" type="slidenum">
              <a:rPr lang="cs-CZ" smtClean="0"/>
              <a:t>‹#›</a:t>
            </a:fld>
            <a:endParaRPr lang="cs-CZ"/>
          </a:p>
        </p:txBody>
      </p:sp>
    </p:spTree>
    <p:extLst>
      <p:ext uri="{BB962C8B-B14F-4D97-AF65-F5344CB8AC3E}">
        <p14:creationId xmlns:p14="http://schemas.microsoft.com/office/powerpoint/2010/main" val="174235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9CAC525-88B5-405B-A9E9-449ADD62EF4E}" type="datetimeFigureOut">
              <a:rPr lang="cs-CZ" smtClean="0"/>
              <a:t>27.8.2019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9142D40-E3AC-44C0-9792-66B4FAA2A937}" type="slidenum">
              <a:rPr lang="cs-CZ" smtClean="0"/>
              <a:t>‹#›</a:t>
            </a:fld>
            <a:endParaRPr lang="cs-CZ"/>
          </a:p>
        </p:txBody>
      </p:sp>
    </p:spTree>
    <p:extLst>
      <p:ext uri="{BB962C8B-B14F-4D97-AF65-F5344CB8AC3E}">
        <p14:creationId xmlns:p14="http://schemas.microsoft.com/office/powerpoint/2010/main" val="2881766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9CAC525-88B5-405B-A9E9-449ADD62EF4E}" type="datetimeFigureOut">
              <a:rPr lang="cs-CZ" smtClean="0"/>
              <a:t>27.8.2019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9142D40-E3AC-44C0-9792-66B4FAA2A937}" type="slidenum">
              <a:rPr lang="cs-CZ" smtClean="0"/>
              <a:t>‹#›</a:t>
            </a:fld>
            <a:endParaRPr lang="cs-CZ"/>
          </a:p>
        </p:txBody>
      </p:sp>
    </p:spTree>
    <p:extLst>
      <p:ext uri="{BB962C8B-B14F-4D97-AF65-F5344CB8AC3E}">
        <p14:creationId xmlns:p14="http://schemas.microsoft.com/office/powerpoint/2010/main" val="381736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9CAC525-88B5-405B-A9E9-449ADD62EF4E}" type="datetimeFigureOut">
              <a:rPr lang="cs-CZ" smtClean="0"/>
              <a:t>27.8.2019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9142D40-E3AC-44C0-9792-66B4FAA2A937}" type="slidenum">
              <a:rPr lang="cs-CZ" smtClean="0"/>
              <a:t>‹#›</a:t>
            </a:fld>
            <a:endParaRPr lang="cs-CZ"/>
          </a:p>
        </p:txBody>
      </p:sp>
    </p:spTree>
    <p:extLst>
      <p:ext uri="{BB962C8B-B14F-4D97-AF65-F5344CB8AC3E}">
        <p14:creationId xmlns:p14="http://schemas.microsoft.com/office/powerpoint/2010/main" val="4036500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F9CAC525-88B5-405B-A9E9-449ADD62EF4E}" type="datetimeFigureOut">
              <a:rPr lang="cs-CZ" smtClean="0"/>
              <a:t>27.8.2019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9142D40-E3AC-44C0-9792-66B4FAA2A937}" type="slidenum">
              <a:rPr lang="cs-CZ" smtClean="0"/>
              <a:t>‹#›</a:t>
            </a:fld>
            <a:endParaRPr lang="cs-CZ"/>
          </a:p>
        </p:txBody>
      </p:sp>
    </p:spTree>
    <p:extLst>
      <p:ext uri="{BB962C8B-B14F-4D97-AF65-F5344CB8AC3E}">
        <p14:creationId xmlns:p14="http://schemas.microsoft.com/office/powerpoint/2010/main" val="371515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F9CAC525-88B5-405B-A9E9-449ADD62EF4E}" type="datetimeFigureOut">
              <a:rPr lang="cs-CZ" smtClean="0"/>
              <a:t>27.8.2019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9142D40-E3AC-44C0-9792-66B4FAA2A937}" type="slidenum">
              <a:rPr lang="cs-CZ" smtClean="0"/>
              <a:t>‹#›</a:t>
            </a:fld>
            <a:endParaRPr lang="cs-CZ"/>
          </a:p>
        </p:txBody>
      </p:sp>
    </p:spTree>
    <p:extLst>
      <p:ext uri="{BB962C8B-B14F-4D97-AF65-F5344CB8AC3E}">
        <p14:creationId xmlns:p14="http://schemas.microsoft.com/office/powerpoint/2010/main" val="94402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F9CAC525-88B5-405B-A9E9-449ADD62EF4E}" type="datetimeFigureOut">
              <a:rPr lang="cs-CZ" smtClean="0"/>
              <a:t>27.8.2019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9142D40-E3AC-44C0-9792-66B4FAA2A937}" type="slidenum">
              <a:rPr lang="cs-CZ" smtClean="0"/>
              <a:t>‹#›</a:t>
            </a:fld>
            <a:endParaRPr lang="cs-CZ"/>
          </a:p>
        </p:txBody>
      </p:sp>
    </p:spTree>
    <p:extLst>
      <p:ext uri="{BB962C8B-B14F-4D97-AF65-F5344CB8AC3E}">
        <p14:creationId xmlns:p14="http://schemas.microsoft.com/office/powerpoint/2010/main" val="3213872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F9CAC525-88B5-405B-A9E9-449ADD62EF4E}" type="datetimeFigureOut">
              <a:rPr lang="cs-CZ" smtClean="0"/>
              <a:t>27.8.2019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9142D40-E3AC-44C0-9792-66B4FAA2A937}" type="slidenum">
              <a:rPr lang="cs-CZ" smtClean="0"/>
              <a:t>‹#›</a:t>
            </a:fld>
            <a:endParaRPr lang="cs-CZ"/>
          </a:p>
        </p:txBody>
      </p:sp>
    </p:spTree>
    <p:extLst>
      <p:ext uri="{BB962C8B-B14F-4D97-AF65-F5344CB8AC3E}">
        <p14:creationId xmlns:p14="http://schemas.microsoft.com/office/powerpoint/2010/main" val="54028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9CAC525-88B5-405B-A9E9-449ADD62EF4E}" type="datetimeFigureOut">
              <a:rPr lang="cs-CZ" smtClean="0"/>
              <a:t>27.8.2019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9142D40-E3AC-44C0-9792-66B4FAA2A937}" type="slidenum">
              <a:rPr lang="cs-CZ" smtClean="0"/>
              <a:t>‹#›</a:t>
            </a:fld>
            <a:endParaRPr lang="cs-CZ"/>
          </a:p>
        </p:txBody>
      </p:sp>
    </p:spTree>
    <p:extLst>
      <p:ext uri="{BB962C8B-B14F-4D97-AF65-F5344CB8AC3E}">
        <p14:creationId xmlns:p14="http://schemas.microsoft.com/office/powerpoint/2010/main" val="362685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F9CAC525-88B5-405B-A9E9-449ADD62EF4E}" type="datetimeFigureOut">
              <a:rPr lang="cs-CZ" smtClean="0"/>
              <a:t>27.8.2019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9142D40-E3AC-44C0-9792-66B4FAA2A937}" type="slidenum">
              <a:rPr lang="cs-CZ" smtClean="0"/>
              <a:t>‹#›</a:t>
            </a:fld>
            <a:endParaRPr lang="cs-CZ"/>
          </a:p>
        </p:txBody>
      </p:sp>
    </p:spTree>
    <p:extLst>
      <p:ext uri="{BB962C8B-B14F-4D97-AF65-F5344CB8AC3E}">
        <p14:creationId xmlns:p14="http://schemas.microsoft.com/office/powerpoint/2010/main" val="2757521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F9CAC525-88B5-405B-A9E9-449ADD62EF4E}" type="datetimeFigureOut">
              <a:rPr lang="cs-CZ" smtClean="0"/>
              <a:t>27.8.2019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9142D40-E3AC-44C0-9792-66B4FAA2A937}" type="slidenum">
              <a:rPr lang="cs-CZ" smtClean="0"/>
              <a:t>‹#›</a:t>
            </a:fld>
            <a:endParaRPr lang="cs-CZ"/>
          </a:p>
        </p:txBody>
      </p:sp>
    </p:spTree>
    <p:extLst>
      <p:ext uri="{BB962C8B-B14F-4D97-AF65-F5344CB8AC3E}">
        <p14:creationId xmlns:p14="http://schemas.microsoft.com/office/powerpoint/2010/main" val="228072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AC525-88B5-405B-A9E9-449ADD62EF4E}" type="datetimeFigureOut">
              <a:rPr lang="cs-CZ" smtClean="0"/>
              <a:t>27.8.2019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42D40-E3AC-44C0-9792-66B4FAA2A937}" type="slidenum">
              <a:rPr lang="cs-CZ" smtClean="0"/>
              <a:t>‹#›</a:t>
            </a:fld>
            <a:endParaRPr lang="cs-CZ"/>
          </a:p>
        </p:txBody>
      </p:sp>
    </p:spTree>
    <p:extLst>
      <p:ext uri="{BB962C8B-B14F-4D97-AF65-F5344CB8AC3E}">
        <p14:creationId xmlns:p14="http://schemas.microsoft.com/office/powerpoint/2010/main" val="2699432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auto.bazos.cz/inzerat/107097500/Prodam-repliky-veteranu-SAM.php" TargetMode="External"/><Relationship Id="rId2" Type="http://schemas.openxmlformats.org/officeDocument/2006/relationships/hyperlink" Target="https://auto.bazos.cz/inzerat/107710514/Sam-Praga.ph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781235"/>
            <a:ext cx="9144000" cy="2707689"/>
          </a:xfrm>
        </p:spPr>
        <p:txBody>
          <a:bodyPr>
            <a:normAutofit fontScale="90000"/>
          </a:bodyPr>
          <a:lstStyle/>
          <a:p>
            <a:r>
              <a:rPr lang="cs-CZ" sz="5000" b="1" dirty="0">
                <a:latin typeface="Times New Roman" panose="02020603050405020304" pitchFamily="18" charset="0"/>
                <a:cs typeface="Times New Roman" panose="02020603050405020304" pitchFamily="18" charset="0"/>
              </a:rPr>
              <a:t>Shrnutí výsledků kontrol </a:t>
            </a:r>
            <a:r>
              <a:rPr lang="cs-CZ" sz="5000" b="1" dirty="0" smtClean="0">
                <a:latin typeface="Times New Roman" panose="02020603050405020304" pitchFamily="18" charset="0"/>
                <a:cs typeface="Times New Roman" panose="02020603050405020304" pitchFamily="18" charset="0"/>
              </a:rPr>
              <a:t>pseudohistorických </a:t>
            </a:r>
            <a:r>
              <a:rPr lang="cs-CZ" sz="5000" b="1" dirty="0">
                <a:latin typeface="Times New Roman" panose="02020603050405020304" pitchFamily="18" charset="0"/>
                <a:cs typeface="Times New Roman" panose="02020603050405020304" pitchFamily="18" charset="0"/>
              </a:rPr>
              <a:t>vozidel a turistických autobusů Hop On Hop </a:t>
            </a:r>
            <a:r>
              <a:rPr lang="cs-CZ" sz="5000" b="1" dirty="0" err="1">
                <a:latin typeface="Times New Roman" panose="02020603050405020304" pitchFamily="18" charset="0"/>
                <a:cs typeface="Times New Roman" panose="02020603050405020304" pitchFamily="18" charset="0"/>
              </a:rPr>
              <a:t>Off</a:t>
            </a:r>
            <a:r>
              <a:rPr lang="cs-CZ" sz="5000" b="1">
                <a:latin typeface="Times New Roman" panose="02020603050405020304" pitchFamily="18" charset="0"/>
                <a:cs typeface="Times New Roman" panose="02020603050405020304" pitchFamily="18" charset="0"/>
              </a:rPr>
              <a:t> </a:t>
            </a:r>
            <a:r>
              <a:rPr lang="cs-CZ" dirty="0"/>
              <a:t/>
            </a:r>
            <a:br>
              <a:rPr lang="cs-CZ" dirty="0"/>
            </a:br>
            <a:endParaRPr lang="cs-CZ" dirty="0"/>
          </a:p>
        </p:txBody>
      </p:sp>
      <p:sp>
        <p:nvSpPr>
          <p:cNvPr id="3" name="Podnadpis 2"/>
          <p:cNvSpPr>
            <a:spLocks noGrp="1"/>
          </p:cNvSpPr>
          <p:nvPr>
            <p:ph type="subTitle" idx="1"/>
          </p:nvPr>
        </p:nvSpPr>
        <p:spPr/>
        <p:txBody>
          <a:bodyPr/>
          <a:lstStyle/>
          <a:p>
            <a:r>
              <a:rPr lang="cs-CZ" dirty="0"/>
              <a:t>Tisková konference náměstka primátora hl. m. Prahy pro oblast dopravy Adama </a:t>
            </a:r>
            <a:r>
              <a:rPr lang="cs-CZ" dirty="0" err="1"/>
              <a:t>Scheinherra</a:t>
            </a:r>
            <a:endParaRPr lang="cs-CZ" dirty="0"/>
          </a:p>
          <a:p>
            <a:r>
              <a:rPr lang="cs-CZ" dirty="0"/>
              <a:t>27.8.2019</a:t>
            </a:r>
          </a:p>
        </p:txBody>
      </p:sp>
    </p:spTree>
    <p:extLst>
      <p:ext uri="{BB962C8B-B14F-4D97-AF65-F5344CB8AC3E}">
        <p14:creationId xmlns:p14="http://schemas.microsoft.com/office/powerpoint/2010/main" val="311101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Times New Roman" panose="02020603050405020304" pitchFamily="18" charset="0"/>
                <a:cs typeface="Times New Roman" panose="02020603050405020304" pitchFamily="18" charset="0"/>
              </a:rPr>
              <a:t>Pseudohistorická vozidla - alarmující technický stav </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a:xfrm>
            <a:off x="838200" y="1597981"/>
            <a:ext cx="10515600" cy="4578982"/>
          </a:xfrm>
        </p:spPr>
        <p:txBody>
          <a:bodyPr>
            <a:normAutofit/>
          </a:bodyPr>
          <a:lstStyle/>
          <a:p>
            <a:r>
              <a:rPr lang="cs-CZ" dirty="0">
                <a:latin typeface="Times New Roman" panose="02020603050405020304" pitchFamily="18" charset="0"/>
                <a:cs typeface="Times New Roman" panose="02020603050405020304" pitchFamily="18" charset="0"/>
              </a:rPr>
              <a:t>Vozidla vykazují velké množství závad typu B (středně nebezpečné závady) včetně závad typu C (nebezpečné, přímo ohrožující závady).</a:t>
            </a:r>
          </a:p>
          <a:p>
            <a:r>
              <a:rPr lang="cs-CZ" b="1" dirty="0">
                <a:latin typeface="Times New Roman" panose="02020603050405020304" pitchFamily="18" charset="0"/>
                <a:cs typeface="Times New Roman" panose="02020603050405020304" pitchFamily="18" charset="0"/>
              </a:rPr>
              <a:t>Chybí</a:t>
            </a:r>
            <a:r>
              <a:rPr lang="cs-CZ" dirty="0">
                <a:latin typeface="Times New Roman" panose="02020603050405020304" pitchFamily="18" charset="0"/>
                <a:cs typeface="Times New Roman" panose="02020603050405020304" pitchFamily="18" charset="0"/>
              </a:rPr>
              <a:t>: </a:t>
            </a:r>
          </a:p>
          <a:p>
            <a:pPr lvl="1"/>
            <a:r>
              <a:rPr lang="cs-CZ" dirty="0">
                <a:latin typeface="Times New Roman" panose="02020603050405020304" pitchFamily="18" charset="0"/>
                <a:cs typeface="Times New Roman" panose="02020603050405020304" pitchFamily="18" charset="0"/>
              </a:rPr>
              <a:t>Chybějící, neúplné nebo pozměněné značení VIN, chybějící nebo neúplný štítek</a:t>
            </a:r>
          </a:p>
          <a:p>
            <a:pPr lvl="1"/>
            <a:r>
              <a:rPr lang="cs-CZ" dirty="0">
                <a:latin typeface="Times New Roman" panose="02020603050405020304" pitchFamily="18" charset="0"/>
                <a:cs typeface="Times New Roman" panose="02020603050405020304" pitchFamily="18" charset="0"/>
              </a:rPr>
              <a:t>Rezerva, povinná výbava, mlhová svítilna, bezpečnostní pásy, přepínací zařízení bezpečnostních pásů, protikusy bezpečnostních pásů, airbagy</a:t>
            </a:r>
          </a:p>
          <a:p>
            <a:pPr lvl="1"/>
            <a:r>
              <a:rPr lang="cs-CZ" dirty="0">
                <a:latin typeface="Times New Roman" panose="02020603050405020304" pitchFamily="18" charset="0"/>
                <a:cs typeface="Times New Roman" panose="02020603050405020304" pitchFamily="18" charset="0"/>
              </a:rPr>
              <a:t>Značení LPG</a:t>
            </a:r>
          </a:p>
        </p:txBody>
      </p:sp>
    </p:spTree>
    <p:extLst>
      <p:ext uri="{BB962C8B-B14F-4D97-AF65-F5344CB8AC3E}">
        <p14:creationId xmlns:p14="http://schemas.microsoft.com/office/powerpoint/2010/main" val="1239705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Times New Roman" panose="02020603050405020304" pitchFamily="18" charset="0"/>
                <a:cs typeface="Times New Roman" panose="02020603050405020304" pitchFamily="18" charset="0"/>
              </a:rPr>
              <a:t>Pseudohistorická vozidla - alarmující technický stav </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p:txBody>
          <a:bodyPr>
            <a:normAutofit/>
          </a:bodyPr>
          <a:lstStyle/>
          <a:p>
            <a:r>
              <a:rPr lang="cs-CZ" b="1" dirty="0">
                <a:latin typeface="Times New Roman" panose="02020603050405020304" pitchFamily="18" charset="0"/>
                <a:cs typeface="Times New Roman" panose="02020603050405020304" pitchFamily="18" charset="0"/>
              </a:rPr>
              <a:t>Další závady:</a:t>
            </a:r>
          </a:p>
          <a:p>
            <a:pPr lvl="1"/>
            <a:r>
              <a:rPr lang="cs-CZ" dirty="0">
                <a:latin typeface="Times New Roman" panose="02020603050405020304" pitchFamily="18" charset="0"/>
                <a:cs typeface="Times New Roman" panose="02020603050405020304" pitchFamily="18" charset="0"/>
              </a:rPr>
              <a:t>Uchycení kol jedním šroubem</a:t>
            </a:r>
          </a:p>
          <a:p>
            <a:pPr lvl="1"/>
            <a:r>
              <a:rPr lang="cs-CZ" dirty="0">
                <a:latin typeface="Times New Roman" panose="02020603050405020304" pitchFamily="18" charset="0"/>
                <a:cs typeface="Times New Roman" panose="02020603050405020304" pitchFamily="18" charset="0"/>
              </a:rPr>
              <a:t>Podomácku svařovaný rám vozidla</a:t>
            </a:r>
          </a:p>
          <a:p>
            <a:pPr lvl="1"/>
            <a:r>
              <a:rPr lang="pl-PL" dirty="0" err="1">
                <a:latin typeface="Times New Roman" panose="02020603050405020304" pitchFamily="18" charset="0"/>
                <a:cs typeface="Times New Roman" panose="02020603050405020304" pitchFamily="18" charset="0"/>
              </a:rPr>
              <a:t>Ostré</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vyčnívající</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hrany</a:t>
            </a:r>
            <a:r>
              <a:rPr lang="pl-PL" dirty="0">
                <a:latin typeface="Times New Roman" panose="02020603050405020304" pitchFamily="18" charset="0"/>
                <a:cs typeface="Times New Roman" panose="02020603050405020304" pitchFamily="18" charset="0"/>
              </a:rPr>
              <a:t> na </a:t>
            </a:r>
            <a:r>
              <a:rPr lang="pl-PL" dirty="0" err="1">
                <a:latin typeface="Times New Roman" panose="02020603050405020304" pitchFamily="18" charset="0"/>
                <a:cs typeface="Times New Roman" panose="02020603050405020304" pitchFamily="18" charset="0"/>
              </a:rPr>
              <a:t>obvodu</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vozidla</a:t>
            </a:r>
            <a:r>
              <a:rPr lang="pl-PL" dirty="0">
                <a:latin typeface="Times New Roman" panose="02020603050405020304" pitchFamily="18" charset="0"/>
                <a:cs typeface="Times New Roman" panose="02020603050405020304" pitchFamily="18" charset="0"/>
              </a:rPr>
              <a:t> a na </a:t>
            </a:r>
            <a:r>
              <a:rPr lang="pl-PL" dirty="0" err="1">
                <a:latin typeface="Times New Roman" panose="02020603050405020304" pitchFamily="18" charset="0"/>
                <a:cs typeface="Times New Roman" panose="02020603050405020304" pitchFamily="18" charset="0"/>
              </a:rPr>
              <a:t>kolech</a:t>
            </a:r>
            <a:endParaRPr lang="pl-PL" dirty="0">
              <a:latin typeface="Times New Roman" panose="02020603050405020304" pitchFamily="18" charset="0"/>
              <a:cs typeface="Times New Roman" panose="02020603050405020304" pitchFamily="18" charset="0"/>
            </a:endParaRPr>
          </a:p>
          <a:p>
            <a:pPr lvl="1"/>
            <a:r>
              <a:rPr lang="cs-CZ" dirty="0">
                <a:latin typeface="Times New Roman" panose="02020603050405020304" pitchFamily="18" charset="0"/>
                <a:cs typeface="Times New Roman" panose="02020603050405020304" pitchFamily="18" charset="0"/>
              </a:rPr>
              <a:t>Zpětná zrcátka z motocyklů</a:t>
            </a:r>
          </a:p>
          <a:p>
            <a:pPr lvl="1"/>
            <a:r>
              <a:rPr lang="cs-CZ" dirty="0">
                <a:latin typeface="Times New Roman" panose="02020603050405020304" pitchFamily="18" charset="0"/>
                <a:cs typeface="Times New Roman" panose="02020603050405020304" pitchFamily="18" charset="0"/>
              </a:rPr>
              <a:t>Nefunkční světlomety, nefunkční stěrače a ostřikovače </a:t>
            </a:r>
          </a:p>
          <a:p>
            <a:pPr lvl="1"/>
            <a:r>
              <a:rPr lang="cs-CZ" dirty="0">
                <a:latin typeface="Times New Roman" panose="02020603050405020304" pitchFamily="18" charset="0"/>
                <a:cs typeface="Times New Roman" panose="02020603050405020304" pitchFamily="18" charset="0"/>
              </a:rPr>
              <a:t>Nehomologované bezpečnostní zasklení a nehomologované světlomety </a:t>
            </a:r>
          </a:p>
          <a:p>
            <a:pPr lvl="1"/>
            <a:r>
              <a:rPr lang="cs-CZ" dirty="0">
                <a:latin typeface="Times New Roman" panose="02020603050405020304" pitchFamily="18" charset="0"/>
                <a:cs typeface="Times New Roman" panose="02020603050405020304" pitchFamily="18" charset="0"/>
              </a:rPr>
              <a:t>Zkrácená sedadla</a:t>
            </a:r>
            <a:endParaRPr lang="cs-CZ" b="1" dirty="0">
              <a:latin typeface="Times New Roman" panose="02020603050405020304" pitchFamily="18" charset="0"/>
              <a:cs typeface="Times New Roman" panose="02020603050405020304" pitchFamily="18" charset="0"/>
            </a:endParaRPr>
          </a:p>
          <a:p>
            <a:pPr marL="457200" lvl="1" indent="0">
              <a:buNone/>
            </a:pPr>
            <a:r>
              <a:rPr lang="cs-CZ" sz="2200" b="1" dirty="0">
                <a:effectLst/>
                <a:latin typeface="Times New Roman" panose="02020603050405020304" pitchFamily="18" charset="0"/>
                <a:cs typeface="Times New Roman" panose="02020603050405020304" pitchFamily="18" charset="0"/>
              </a:rPr>
              <a:t>Řešeno zákazem další jízdy na místě, odtahem vozidla nebo omezením platnosti TK na dobu 30 dnů, dále blokovou pokutou PČR na místě. Souběžně ve správním řízení zajištěném odborem Dopravně správních činností MHMP</a:t>
            </a:r>
            <a:r>
              <a:rPr lang="cs-CZ" sz="2200" b="1" dirty="0">
                <a:effectLst/>
              </a:rPr>
              <a:t>.</a:t>
            </a:r>
            <a:endParaRPr lang="cs-CZ" sz="2200" b="1" dirty="0"/>
          </a:p>
        </p:txBody>
      </p:sp>
    </p:spTree>
    <p:extLst>
      <p:ext uri="{BB962C8B-B14F-4D97-AF65-F5344CB8AC3E}">
        <p14:creationId xmlns:p14="http://schemas.microsoft.com/office/powerpoint/2010/main" val="1375234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1055302"/>
          </a:xfrm>
        </p:spPr>
        <p:txBody>
          <a:bodyPr>
            <a:normAutofit fontScale="90000"/>
          </a:bodyPr>
          <a:lstStyle/>
          <a:p>
            <a:r>
              <a:rPr lang="cs-CZ" b="1" dirty="0">
                <a:latin typeface="Times New Roman" panose="02020603050405020304" pitchFamily="18" charset="0"/>
                <a:cs typeface="Times New Roman" panose="02020603050405020304" pitchFamily="18" charset="0"/>
              </a:rPr>
              <a:t>Pseudohistorická vozidla - registrace vozidel</a:t>
            </a:r>
          </a:p>
        </p:txBody>
      </p:sp>
      <p:sp>
        <p:nvSpPr>
          <p:cNvPr id="3" name="Zástupný symbol pro obsah 2"/>
          <p:cNvSpPr>
            <a:spLocks noGrp="1"/>
          </p:cNvSpPr>
          <p:nvPr>
            <p:ph idx="1"/>
          </p:nvPr>
        </p:nvSpPr>
        <p:spPr>
          <a:xfrm>
            <a:off x="838200" y="1420428"/>
            <a:ext cx="10515600" cy="5166803"/>
          </a:xfrm>
        </p:spPr>
        <p:txBody>
          <a:bodyPr/>
          <a:lstStyle/>
          <a:p>
            <a:r>
              <a:rPr lang="cs-CZ" dirty="0">
                <a:latin typeface="Times New Roman" panose="02020603050405020304" pitchFamily="18" charset="0"/>
                <a:cs typeface="Times New Roman" panose="02020603050405020304" pitchFamily="18" charset="0"/>
              </a:rPr>
              <a:t>Vozidla jsou registrovaná v několika různých kategoriích, například jako:</a:t>
            </a:r>
          </a:p>
          <a:p>
            <a:pPr lvl="1"/>
            <a:r>
              <a:rPr lang="cs-CZ" dirty="0">
                <a:latin typeface="Times New Roman" panose="02020603050405020304" pitchFamily="18" charset="0"/>
                <a:cs typeface="Times New Roman" panose="02020603050405020304" pitchFamily="18" charset="0"/>
              </a:rPr>
              <a:t>Klasické osobní auto</a:t>
            </a:r>
          </a:p>
          <a:p>
            <a:pPr lvl="1"/>
            <a:r>
              <a:rPr lang="cs-CZ" dirty="0">
                <a:latin typeface="Times New Roman" panose="02020603050405020304" pitchFamily="18" charset="0"/>
                <a:cs typeface="Times New Roman" panose="02020603050405020304" pitchFamily="18" charset="0"/>
              </a:rPr>
              <a:t>Blíže neurčené lesnické a zemědělské stroje (traktor a sněžná rolba)</a:t>
            </a:r>
          </a:p>
          <a:p>
            <a:pPr lvl="2"/>
            <a:r>
              <a:rPr lang="cs-CZ" dirty="0">
                <a:latin typeface="Times New Roman" panose="02020603050405020304" pitchFamily="18" charset="0"/>
                <a:cs typeface="Times New Roman" panose="02020603050405020304" pitchFamily="18" charset="0"/>
              </a:rPr>
              <a:t>Vozidla v této kategorii nemusí mít TK, ale zároveň nemohou být součástí provozu na pozemních komunikacích</a:t>
            </a:r>
          </a:p>
          <a:p>
            <a:pPr lvl="2"/>
            <a:r>
              <a:rPr lang="cs-CZ" dirty="0">
                <a:latin typeface="Times New Roman" panose="02020603050405020304" pitchFamily="18" charset="0"/>
                <a:cs typeface="Times New Roman" panose="02020603050405020304" pitchFamily="18" charset="0"/>
              </a:rPr>
              <a:t>Důvodné podezření pro účelové provedení registrace vozidla</a:t>
            </a:r>
          </a:p>
          <a:p>
            <a:pPr lvl="1"/>
            <a:r>
              <a:rPr lang="cs-CZ" dirty="0">
                <a:latin typeface="Times New Roman" panose="02020603050405020304" pitchFamily="18" charset="0"/>
                <a:cs typeface="Times New Roman" panose="02020603050405020304" pitchFamily="18" charset="0"/>
              </a:rPr>
              <a:t>Šestimístný motocykl s pohonem LPG</a:t>
            </a:r>
          </a:p>
          <a:p>
            <a:pPr lvl="1"/>
            <a:r>
              <a:rPr lang="cs-CZ" dirty="0">
                <a:latin typeface="Times New Roman" panose="02020603050405020304" pitchFamily="18" charset="0"/>
                <a:cs typeface="Times New Roman" panose="02020603050405020304" pitchFamily="18" charset="0"/>
              </a:rPr>
              <a:t>V jednom případě zcela absentující kód VIN </a:t>
            </a:r>
          </a:p>
          <a:p>
            <a:pPr marL="457200" lvl="1" indent="0">
              <a:buNone/>
            </a:pPr>
            <a:endParaRPr lang="cs-CZ" dirty="0">
              <a:latin typeface="Times New Roman" panose="02020603050405020304" pitchFamily="18" charset="0"/>
              <a:cs typeface="Times New Roman" panose="02020603050405020304" pitchFamily="18" charset="0"/>
            </a:endParaRPr>
          </a:p>
          <a:p>
            <a:pPr marL="457200" lvl="1" indent="0">
              <a:buNone/>
            </a:pPr>
            <a:r>
              <a:rPr lang="cs-CZ" b="1" dirty="0">
                <a:latin typeface="Times New Roman" panose="02020603050405020304" pitchFamily="18" charset="0"/>
                <a:cs typeface="Times New Roman" panose="02020603050405020304" pitchFamily="18" charset="0"/>
              </a:rPr>
              <a:t>Řešeno podnětem na Ministerstvo dopravy k dozorování příslušné stanice TK</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7189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513764"/>
          </a:xfrm>
        </p:spPr>
        <p:txBody>
          <a:bodyPr>
            <a:normAutofit fontScale="90000"/>
          </a:bodyPr>
          <a:lstStyle/>
          <a:p>
            <a:r>
              <a:rPr lang="cs-CZ" b="1" dirty="0">
                <a:latin typeface="Times New Roman" panose="02020603050405020304" pitchFamily="18" charset="0"/>
                <a:cs typeface="Times New Roman" panose="02020603050405020304" pitchFamily="18" charset="0"/>
              </a:rPr>
              <a:t>Odtah pseudohistorického vozidla</a:t>
            </a: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58698" y="1233996"/>
            <a:ext cx="7434222" cy="4942967"/>
          </a:xfrm>
        </p:spPr>
      </p:pic>
    </p:spTree>
    <p:extLst>
      <p:ext uri="{BB962C8B-B14F-4D97-AF65-F5344CB8AC3E}">
        <p14:creationId xmlns:p14="http://schemas.microsoft.com/office/powerpoint/2010/main" val="3311283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Times New Roman" panose="02020603050405020304" pitchFamily="18" charset="0"/>
                <a:cs typeface="Times New Roman" panose="02020603050405020304" pitchFamily="18" charset="0"/>
              </a:rPr>
              <a:t>A</a:t>
            </a:r>
            <a:r>
              <a:rPr lang="en-US" b="1" dirty="0" err="1">
                <a:effectLst/>
                <a:latin typeface="Times New Roman" panose="02020603050405020304" pitchFamily="18" charset="0"/>
                <a:cs typeface="Times New Roman" panose="02020603050405020304" pitchFamily="18" charset="0"/>
              </a:rPr>
              <a:t>utobusy</a:t>
            </a:r>
            <a:r>
              <a:rPr lang="en-US" b="1" dirty="0">
                <a:effectLst/>
                <a:latin typeface="Times New Roman" panose="02020603050405020304" pitchFamily="18" charset="0"/>
                <a:cs typeface="Times New Roman" panose="02020603050405020304" pitchFamily="18" charset="0"/>
              </a:rPr>
              <a:t> Hop On Hop Off</a:t>
            </a:r>
            <a:endParaRPr lang="cs-CZ" dirty="0">
              <a:latin typeface="Times New Roman" panose="02020603050405020304" pitchFamily="18" charset="0"/>
              <a:cs typeface="Times New Roman" panose="02020603050405020304" pitchFamily="18" charset="0"/>
            </a:endParaRP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8256" y="1690688"/>
            <a:ext cx="7975600" cy="4486275"/>
          </a:xfrm>
        </p:spPr>
      </p:pic>
    </p:spTree>
    <p:extLst>
      <p:ext uri="{BB962C8B-B14F-4D97-AF65-F5344CB8AC3E}">
        <p14:creationId xmlns:p14="http://schemas.microsoft.com/office/powerpoint/2010/main" val="1293438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Times New Roman" panose="02020603050405020304" pitchFamily="18" charset="0"/>
                <a:cs typeface="Times New Roman" panose="02020603050405020304" pitchFamily="18" charset="0"/>
              </a:rPr>
              <a:t>A</a:t>
            </a:r>
            <a:r>
              <a:rPr lang="en-US" b="1" dirty="0" err="1">
                <a:effectLst/>
                <a:latin typeface="Times New Roman" panose="02020603050405020304" pitchFamily="18" charset="0"/>
                <a:cs typeface="Times New Roman" panose="02020603050405020304" pitchFamily="18" charset="0"/>
              </a:rPr>
              <a:t>utobusy</a:t>
            </a:r>
            <a:r>
              <a:rPr lang="en-US" b="1" dirty="0">
                <a:effectLst/>
                <a:latin typeface="Times New Roman" panose="02020603050405020304" pitchFamily="18" charset="0"/>
                <a:cs typeface="Times New Roman" panose="02020603050405020304" pitchFamily="18" charset="0"/>
              </a:rPr>
              <a:t> Hop On Hop Off</a:t>
            </a:r>
            <a:r>
              <a:rPr lang="cs-CZ" b="1" dirty="0">
                <a:effectLst/>
                <a:latin typeface="Times New Roman" panose="02020603050405020304" pitchFamily="18" charset="0"/>
                <a:cs typeface="Times New Roman" panose="02020603050405020304" pitchFamily="18" charset="0"/>
              </a:rPr>
              <a:t> - prohřešky</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a:xfrm>
            <a:off x="838200" y="1825625"/>
            <a:ext cx="10515600" cy="1130639"/>
          </a:xfrm>
        </p:spPr>
        <p:txBody>
          <a:bodyPr>
            <a:normAutofit fontScale="92500" lnSpcReduction="20000"/>
          </a:bodyPr>
          <a:lstStyle/>
          <a:p>
            <a:r>
              <a:rPr lang="cs-CZ" b="1" dirty="0">
                <a:latin typeface="Times New Roman" panose="02020603050405020304" pitchFamily="18" charset="0"/>
                <a:cs typeface="Times New Roman" panose="02020603050405020304" pitchFamily="18" charset="0"/>
              </a:rPr>
              <a:t>Chybějící nebo chybné záznamy nezbytné pro provozování linkové dopravy </a:t>
            </a:r>
          </a:p>
          <a:p>
            <a:r>
              <a:rPr lang="cs-CZ" b="1" dirty="0">
                <a:latin typeface="Times New Roman" panose="02020603050405020304" pitchFamily="18" charset="0"/>
                <a:cs typeface="Times New Roman" panose="02020603050405020304" pitchFamily="18" charset="0"/>
              </a:rPr>
              <a:t>Chybně vedené záznamy</a:t>
            </a:r>
          </a:p>
          <a:p>
            <a:endParaRPr lang="cs-CZ" b="1" dirty="0"/>
          </a:p>
        </p:txBody>
      </p:sp>
    </p:spTree>
    <p:extLst>
      <p:ext uri="{BB962C8B-B14F-4D97-AF65-F5344CB8AC3E}">
        <p14:creationId xmlns:p14="http://schemas.microsoft.com/office/powerpoint/2010/main" val="952142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437042"/>
          </a:xfrm>
        </p:spPr>
        <p:txBody>
          <a:bodyPr>
            <a:normAutofit fontScale="90000"/>
          </a:bodyPr>
          <a:lstStyle/>
          <a:p>
            <a:r>
              <a:rPr lang="cs-CZ" sz="3700" b="1" dirty="0">
                <a:latin typeface="Times New Roman" panose="02020603050405020304" pitchFamily="18" charset="0"/>
                <a:cs typeface="Times New Roman" panose="02020603050405020304" pitchFamily="18" charset="0"/>
              </a:rPr>
              <a:t>A</a:t>
            </a:r>
            <a:r>
              <a:rPr lang="en-US" sz="3700" b="1" dirty="0" err="1">
                <a:effectLst/>
                <a:latin typeface="Times New Roman" panose="02020603050405020304" pitchFamily="18" charset="0"/>
                <a:cs typeface="Times New Roman" panose="02020603050405020304" pitchFamily="18" charset="0"/>
              </a:rPr>
              <a:t>utobusy</a:t>
            </a:r>
            <a:r>
              <a:rPr lang="en-US" sz="3700" b="1" dirty="0">
                <a:effectLst/>
                <a:latin typeface="Times New Roman" panose="02020603050405020304" pitchFamily="18" charset="0"/>
                <a:cs typeface="Times New Roman" panose="02020603050405020304" pitchFamily="18" charset="0"/>
              </a:rPr>
              <a:t> Hop On Hop Off</a:t>
            </a:r>
            <a:r>
              <a:rPr lang="cs-CZ" sz="3700" b="1" dirty="0">
                <a:effectLst/>
                <a:latin typeface="Times New Roman" panose="02020603050405020304" pitchFamily="18" charset="0"/>
                <a:cs typeface="Times New Roman" panose="02020603050405020304" pitchFamily="18" charset="0"/>
              </a:rPr>
              <a:t> - </a:t>
            </a:r>
            <a:r>
              <a:rPr lang="cs-CZ" sz="3700" b="1" dirty="0">
                <a:latin typeface="Times New Roman" panose="02020603050405020304" pitchFamily="18" charset="0"/>
                <a:cs typeface="Times New Roman" panose="02020603050405020304" pitchFamily="18" charset="0"/>
              </a:rPr>
              <a:t>chybějící nebo chybné doklady nezbytné pro provozování linkové dopravy</a:t>
            </a:r>
            <a:r>
              <a:rPr lang="cs-CZ" b="1" dirty="0"/>
              <a:t/>
            </a:r>
            <a:br>
              <a:rPr lang="cs-CZ" b="1" dirty="0"/>
            </a:br>
            <a:endParaRPr lang="cs-CZ" dirty="0"/>
          </a:p>
        </p:txBody>
      </p:sp>
      <p:sp>
        <p:nvSpPr>
          <p:cNvPr id="3" name="Zástupný symbol pro obsah 2"/>
          <p:cNvSpPr>
            <a:spLocks noGrp="1"/>
          </p:cNvSpPr>
          <p:nvPr>
            <p:ph idx="1"/>
          </p:nvPr>
        </p:nvSpPr>
        <p:spPr>
          <a:xfrm>
            <a:off x="838200" y="1589103"/>
            <a:ext cx="10515600" cy="4587859"/>
          </a:xfrm>
        </p:spPr>
        <p:txBody>
          <a:bodyPr/>
          <a:lstStyle/>
          <a:p>
            <a:pPr marL="0" indent="0">
              <a:buNone/>
            </a:pPr>
            <a:r>
              <a:rPr lang="cs-CZ" b="1" dirty="0">
                <a:latin typeface="Times New Roman" panose="02020603050405020304" pitchFamily="18" charset="0"/>
                <a:cs typeface="Times New Roman" panose="02020603050405020304" pitchFamily="18" charset="0"/>
              </a:rPr>
              <a:t>Přepravní služby jsou poskytovány v rozporu s podmínkami linkové dopravy</a:t>
            </a:r>
          </a:p>
          <a:p>
            <a:pPr marL="0" indent="0">
              <a:buNone/>
            </a:pPr>
            <a:r>
              <a:rPr lang="cs-CZ" b="1" dirty="0">
                <a:latin typeface="Times New Roman" panose="02020603050405020304" pitchFamily="18" charset="0"/>
                <a:cs typeface="Times New Roman" panose="02020603050405020304" pitchFamily="18" charset="0"/>
              </a:rPr>
              <a:t>Chybí:</a:t>
            </a:r>
          </a:p>
          <a:p>
            <a:pPr lvl="1"/>
            <a:r>
              <a:rPr lang="cs-CZ" dirty="0">
                <a:latin typeface="Times New Roman" panose="02020603050405020304" pitchFamily="18" charset="0"/>
                <a:cs typeface="Times New Roman" panose="02020603050405020304" pitchFamily="18" charset="0"/>
              </a:rPr>
              <a:t>Doklad oprávnění k podnikání</a:t>
            </a:r>
          </a:p>
          <a:p>
            <a:pPr lvl="1"/>
            <a:r>
              <a:rPr lang="cs-CZ" dirty="0">
                <a:latin typeface="Times New Roman" panose="02020603050405020304" pitchFamily="18" charset="0"/>
                <a:cs typeface="Times New Roman" panose="02020603050405020304" pitchFamily="18" charset="0"/>
              </a:rPr>
              <a:t>Výpis ze živnostenského rejstříku nebo koncesní listina </a:t>
            </a:r>
          </a:p>
          <a:p>
            <a:pPr lvl="1"/>
            <a:r>
              <a:rPr lang="cs-CZ" dirty="0">
                <a:latin typeface="Times New Roman" panose="02020603050405020304" pitchFamily="18" charset="0"/>
                <a:cs typeface="Times New Roman" panose="02020603050405020304" pitchFamily="18" charset="0"/>
              </a:rPr>
              <a:t>Objednávka přepravy </a:t>
            </a:r>
          </a:p>
          <a:p>
            <a:pPr lvl="1"/>
            <a:r>
              <a:rPr lang="cs-CZ" dirty="0">
                <a:latin typeface="Times New Roman" panose="02020603050405020304" pitchFamily="18" charset="0"/>
                <a:cs typeface="Times New Roman" panose="02020603050405020304" pitchFamily="18" charset="0"/>
              </a:rPr>
              <a:t>Doklady k provozování linkové dopravy </a:t>
            </a:r>
          </a:p>
          <a:p>
            <a:pPr lvl="1"/>
            <a:r>
              <a:rPr lang="cs-CZ" dirty="0">
                <a:latin typeface="Times New Roman" panose="02020603050405020304" pitchFamily="18" charset="0"/>
                <a:cs typeface="Times New Roman" panose="02020603050405020304" pitchFamily="18" charset="0"/>
              </a:rPr>
              <a:t>Chybné nebo chybějící označení vozidla obchodním jménem dopravce </a:t>
            </a:r>
          </a:p>
          <a:p>
            <a:pPr lvl="1"/>
            <a:endParaRPr lang="cs-CZ" b="1" dirty="0">
              <a:latin typeface="Times New Roman" panose="02020603050405020304" pitchFamily="18" charset="0"/>
              <a:cs typeface="Times New Roman" panose="02020603050405020304" pitchFamily="18" charset="0"/>
            </a:endParaRPr>
          </a:p>
          <a:p>
            <a:pPr marL="457200" lvl="1" indent="0">
              <a:buNone/>
            </a:pPr>
            <a:r>
              <a:rPr lang="cs-CZ" b="1" dirty="0">
                <a:latin typeface="Times New Roman" panose="02020603050405020304" pitchFamily="18" charset="0"/>
                <a:cs typeface="Times New Roman" panose="02020603050405020304" pitchFamily="18" charset="0"/>
              </a:rPr>
              <a:t>Řešeno ve správním řízení odborem ODO MHMP</a:t>
            </a:r>
          </a:p>
          <a:p>
            <a:endParaRPr lang="cs-CZ" dirty="0"/>
          </a:p>
        </p:txBody>
      </p:sp>
    </p:spTree>
    <p:extLst>
      <p:ext uri="{BB962C8B-B14F-4D97-AF65-F5344CB8AC3E}">
        <p14:creationId xmlns:p14="http://schemas.microsoft.com/office/powerpoint/2010/main" val="1424156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81740"/>
            <a:ext cx="10515600" cy="621870"/>
          </a:xfrm>
        </p:spPr>
        <p:txBody>
          <a:bodyPr>
            <a:normAutofit fontScale="90000"/>
          </a:bodyPr>
          <a:lstStyle/>
          <a:p>
            <a:r>
              <a:rPr lang="cs-CZ" b="1" dirty="0"/>
              <a:t/>
            </a:r>
            <a:br>
              <a:rPr lang="cs-CZ" b="1" dirty="0"/>
            </a:br>
            <a:r>
              <a:rPr lang="cs-CZ" sz="3700" b="1" dirty="0">
                <a:latin typeface="Times New Roman" panose="02020603050405020304" pitchFamily="18" charset="0"/>
                <a:cs typeface="Times New Roman" panose="02020603050405020304" pitchFamily="18" charset="0"/>
              </a:rPr>
              <a:t>A</a:t>
            </a:r>
            <a:r>
              <a:rPr lang="en-US" sz="3700" b="1" dirty="0" err="1">
                <a:effectLst/>
                <a:latin typeface="Times New Roman" panose="02020603050405020304" pitchFamily="18" charset="0"/>
                <a:cs typeface="Times New Roman" panose="02020603050405020304" pitchFamily="18" charset="0"/>
              </a:rPr>
              <a:t>utobusy</a:t>
            </a:r>
            <a:r>
              <a:rPr lang="en-US" sz="3700" b="1" dirty="0">
                <a:effectLst/>
                <a:latin typeface="Times New Roman" panose="02020603050405020304" pitchFamily="18" charset="0"/>
                <a:cs typeface="Times New Roman" panose="02020603050405020304" pitchFamily="18" charset="0"/>
              </a:rPr>
              <a:t> Hop On Hop Off</a:t>
            </a:r>
            <a:r>
              <a:rPr lang="cs-CZ" sz="3700" b="1" dirty="0">
                <a:effectLst/>
                <a:latin typeface="Times New Roman" panose="02020603050405020304" pitchFamily="18" charset="0"/>
                <a:cs typeface="Times New Roman" panose="02020603050405020304" pitchFamily="18" charset="0"/>
              </a:rPr>
              <a:t> </a:t>
            </a:r>
            <a:endParaRPr lang="cs-CZ" sz="3700"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a:xfrm>
            <a:off x="838200" y="1825624"/>
            <a:ext cx="10515600" cy="4637319"/>
          </a:xfrm>
        </p:spPr>
        <p:txBody>
          <a:bodyPr>
            <a:normAutofit/>
          </a:bodyPr>
          <a:lstStyle/>
          <a:p>
            <a:pPr marL="0" indent="0">
              <a:buNone/>
            </a:pPr>
            <a:r>
              <a:rPr lang="cs-CZ" b="1" dirty="0">
                <a:latin typeface="Times New Roman" panose="02020603050405020304" pitchFamily="18" charset="0"/>
                <a:cs typeface="Times New Roman" panose="02020603050405020304" pitchFamily="18" charset="0"/>
              </a:rPr>
              <a:t>Provozování linkové dopravy v rozporu s podmínkami licence nebo zcela bez ní, dále:</a:t>
            </a:r>
          </a:p>
          <a:p>
            <a:pPr lvl="1"/>
            <a:r>
              <a:rPr lang="cs-CZ" dirty="0">
                <a:latin typeface="Times New Roman" panose="02020603050405020304" pitchFamily="18" charset="0"/>
                <a:cs typeface="Times New Roman" panose="02020603050405020304" pitchFamily="18" charset="0"/>
              </a:rPr>
              <a:t>Nástup i výstup cestujících mimo schválené zastávky, pohyb autobusů mimo stanovené trasy</a:t>
            </a:r>
          </a:p>
          <a:p>
            <a:pPr lvl="1"/>
            <a:r>
              <a:rPr lang="cs-CZ" dirty="0">
                <a:latin typeface="Times New Roman" panose="02020603050405020304" pitchFamily="18" charset="0"/>
                <a:cs typeface="Times New Roman" panose="02020603050405020304" pitchFamily="18" charset="0"/>
              </a:rPr>
              <a:t>Absence použití bezpečnostních pásů ze strany řidičů, hostesek i cestujících</a:t>
            </a:r>
          </a:p>
          <a:p>
            <a:pPr lvl="1"/>
            <a:r>
              <a:rPr lang="cs-CZ" dirty="0">
                <a:latin typeface="Times New Roman" panose="02020603050405020304" pitchFamily="18" charset="0"/>
                <a:cs typeface="Times New Roman" panose="02020603050405020304" pitchFamily="18" charset="0"/>
              </a:rPr>
              <a:t>Chybně vedený záznam o době řízení, bezpečnostních přestávkách a době odpočinku, nedodržení dob řízení, bezpečnostních přestávek a odpočinků</a:t>
            </a:r>
          </a:p>
          <a:p>
            <a:pPr lvl="2"/>
            <a:r>
              <a:rPr lang="cs-CZ" dirty="0">
                <a:latin typeface="Times New Roman" panose="02020603050405020304" pitchFamily="18" charset="0"/>
                <a:cs typeface="Times New Roman" panose="02020603050405020304" pitchFamily="18" charset="0"/>
              </a:rPr>
              <a:t>Manipulace s tímto záznamem formou jízdy na cizí kartu řidiče</a:t>
            </a:r>
            <a:endParaRPr lang="cs-CZ" b="1" dirty="0">
              <a:latin typeface="Times New Roman" panose="02020603050405020304" pitchFamily="18" charset="0"/>
              <a:cs typeface="Times New Roman" panose="02020603050405020304" pitchFamily="18" charset="0"/>
            </a:endParaRPr>
          </a:p>
          <a:p>
            <a:pPr marL="457200" lvl="1" indent="0">
              <a:buNone/>
            </a:pPr>
            <a:r>
              <a:rPr lang="cs-CZ" b="1" dirty="0">
                <a:latin typeface="Times New Roman" panose="02020603050405020304" pitchFamily="18" charset="0"/>
                <a:cs typeface="Times New Roman" panose="02020603050405020304" pitchFamily="18" charset="0"/>
              </a:rPr>
              <a:t>Řešeno ve správním řízení odborem dopravy MHMP a blokovou pokutou PČR na místě</a:t>
            </a:r>
          </a:p>
          <a:p>
            <a:pPr marL="914400" lvl="2" indent="0">
              <a:buNone/>
            </a:pPr>
            <a:endParaRPr lang="cs-CZ" dirty="0"/>
          </a:p>
        </p:txBody>
      </p:sp>
    </p:spTree>
    <p:extLst>
      <p:ext uri="{BB962C8B-B14F-4D97-AF65-F5344CB8AC3E}">
        <p14:creationId xmlns:p14="http://schemas.microsoft.com/office/powerpoint/2010/main" val="1382432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726828"/>
          </a:xfrm>
        </p:spPr>
        <p:txBody>
          <a:bodyPr/>
          <a:lstStyle/>
          <a:p>
            <a:r>
              <a:rPr lang="en-US" b="1" dirty="0">
                <a:latin typeface="Times New Roman" panose="02020603050405020304" pitchFamily="18" charset="0"/>
                <a:cs typeface="Times New Roman" panose="02020603050405020304" pitchFamily="18" charset="0"/>
              </a:rPr>
              <a:t>A</a:t>
            </a:r>
            <a:r>
              <a:rPr lang="en-US" b="1" dirty="0">
                <a:effectLst/>
                <a:latin typeface="Times New Roman" panose="02020603050405020304" pitchFamily="18" charset="0"/>
                <a:cs typeface="Times New Roman" panose="02020603050405020304" pitchFamily="18" charset="0"/>
              </a:rPr>
              <a:t>utobus Hop On Hop Off</a:t>
            </a:r>
            <a:endParaRPr lang="cs-CZ" dirty="0">
              <a:latin typeface="Times New Roman" panose="02020603050405020304" pitchFamily="18" charset="0"/>
              <a:cs typeface="Times New Roman" panose="02020603050405020304" pitchFamily="18" charset="0"/>
            </a:endParaRP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76211" y="1092200"/>
            <a:ext cx="9039578" cy="5084763"/>
          </a:xfrm>
        </p:spPr>
      </p:pic>
    </p:spTree>
    <p:extLst>
      <p:ext uri="{BB962C8B-B14F-4D97-AF65-F5344CB8AC3E}">
        <p14:creationId xmlns:p14="http://schemas.microsoft.com/office/powerpoint/2010/main" val="3109867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1002036"/>
          </a:xfrm>
        </p:spPr>
        <p:txBody>
          <a:bodyPr>
            <a:normAutofit/>
          </a:bodyPr>
          <a:lstStyle/>
          <a:p>
            <a:r>
              <a:rPr lang="cs-CZ" sz="3500" b="1" dirty="0">
                <a:latin typeface="Times New Roman" panose="02020603050405020304" pitchFamily="18" charset="0"/>
                <a:cs typeface="Times New Roman" panose="02020603050405020304" pitchFamily="18" charset="0"/>
              </a:rPr>
              <a:t>TSCHU-TSCHU vláčky</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0973" y="1366838"/>
            <a:ext cx="8550054" cy="4810125"/>
          </a:xfrm>
        </p:spPr>
      </p:pic>
    </p:spTree>
    <p:extLst>
      <p:ext uri="{BB962C8B-B14F-4D97-AF65-F5344CB8AC3E}">
        <p14:creationId xmlns:p14="http://schemas.microsoft.com/office/powerpoint/2010/main" val="3389612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Times New Roman" panose="02020603050405020304" pitchFamily="18" charset="0"/>
                <a:cs typeface="Times New Roman" panose="02020603050405020304" pitchFamily="18" charset="0"/>
              </a:rPr>
              <a:t>Obecné informace o kontrolách – oblast zájmu</a:t>
            </a:r>
          </a:p>
        </p:txBody>
      </p:sp>
      <p:sp>
        <p:nvSpPr>
          <p:cNvPr id="3" name="Zástupný symbol pro obsah 2"/>
          <p:cNvSpPr>
            <a:spLocks noGrp="1"/>
          </p:cNvSpPr>
          <p:nvPr>
            <p:ph idx="1"/>
          </p:nvPr>
        </p:nvSpPr>
        <p:spPr/>
        <p:txBody>
          <a:bodyPr>
            <a:normAutofit/>
          </a:bodyPr>
          <a:lstStyle/>
          <a:p>
            <a:r>
              <a:rPr lang="cs-CZ" dirty="0">
                <a:latin typeface="Times New Roman" panose="02020603050405020304" pitchFamily="18" charset="0"/>
                <a:cs typeface="Times New Roman" panose="02020603050405020304" pitchFamily="18" charset="0"/>
              </a:rPr>
              <a:t>11 kontrolních dnů v období mezi 25.6. – 23.8. 2019</a:t>
            </a:r>
          </a:p>
          <a:p>
            <a:r>
              <a:rPr lang="cs-CZ" b="1" dirty="0">
                <a:latin typeface="Times New Roman" panose="02020603050405020304" pitchFamily="18" charset="0"/>
                <a:cs typeface="Times New Roman" panose="02020603050405020304" pitchFamily="18" charset="0"/>
              </a:rPr>
              <a:t>Oblast zájmu</a:t>
            </a:r>
            <a:r>
              <a:rPr lang="cs-CZ" dirty="0">
                <a:latin typeface="Times New Roman" panose="02020603050405020304" pitchFamily="18" charset="0"/>
                <a:cs typeface="Times New Roman" panose="02020603050405020304" pitchFamily="18" charset="0"/>
              </a:rPr>
              <a:t>: </a:t>
            </a:r>
          </a:p>
          <a:p>
            <a:pPr lvl="1"/>
            <a:r>
              <a:rPr lang="cs-CZ" dirty="0">
                <a:latin typeface="Times New Roman" panose="02020603050405020304" pitchFamily="18" charset="0"/>
                <a:cs typeface="Times New Roman" panose="02020603050405020304" pitchFamily="18" charset="0"/>
              </a:rPr>
              <a:t>Kontrolní a dozorová činnost zaměřená na provozování: </a:t>
            </a:r>
          </a:p>
          <a:p>
            <a:pPr lvl="2"/>
            <a:r>
              <a:rPr lang="cs-CZ" dirty="0">
                <a:latin typeface="Times New Roman" panose="02020603050405020304" pitchFamily="18" charset="0"/>
                <a:cs typeface="Times New Roman" panose="02020603050405020304" pitchFamily="18" charset="0"/>
              </a:rPr>
              <a:t>Pseudohistorických vozidel (tzv. replik veteránů) </a:t>
            </a:r>
          </a:p>
          <a:p>
            <a:pPr lvl="2"/>
            <a:r>
              <a:rPr lang="cs-CZ" dirty="0">
                <a:latin typeface="Times New Roman" panose="02020603050405020304" pitchFamily="18" charset="0"/>
                <a:cs typeface="Times New Roman" panose="02020603050405020304" pitchFamily="18" charset="0"/>
              </a:rPr>
              <a:t>Okružních turistických autobusů (tzv. Hop On Hop </a:t>
            </a:r>
            <a:r>
              <a:rPr lang="cs-CZ" dirty="0" err="1">
                <a:latin typeface="Times New Roman" panose="02020603050405020304" pitchFamily="18" charset="0"/>
                <a:cs typeface="Times New Roman" panose="02020603050405020304" pitchFamily="18" charset="0"/>
              </a:rPr>
              <a:t>Off</a:t>
            </a:r>
            <a:r>
              <a:rPr lang="cs-CZ" dirty="0">
                <a:latin typeface="Times New Roman" panose="02020603050405020304" pitchFamily="18" charset="0"/>
                <a:cs typeface="Times New Roman" panose="02020603050405020304" pitchFamily="18" charset="0"/>
              </a:rPr>
              <a:t> bus) </a:t>
            </a:r>
          </a:p>
          <a:p>
            <a:pPr lvl="2"/>
            <a:r>
              <a:rPr lang="cs-CZ" dirty="0">
                <a:latin typeface="Times New Roman" panose="02020603050405020304" pitchFamily="18" charset="0"/>
                <a:cs typeface="Times New Roman" panose="02020603050405020304" pitchFamily="18" charset="0"/>
              </a:rPr>
              <a:t>Další nespecifikované nestandardní druhy přeprav v centru města (TSCHU-TSCHU vláčky)</a:t>
            </a:r>
          </a:p>
          <a:p>
            <a:pPr marL="0" indent="0">
              <a:buNone/>
            </a:pPr>
            <a:endParaRPr lang="cs-CZ" dirty="0"/>
          </a:p>
        </p:txBody>
      </p:sp>
    </p:spTree>
    <p:extLst>
      <p:ext uri="{BB962C8B-B14F-4D97-AF65-F5344CB8AC3E}">
        <p14:creationId xmlns:p14="http://schemas.microsoft.com/office/powerpoint/2010/main" val="2609544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Times New Roman" panose="02020603050405020304" pitchFamily="18" charset="0"/>
                <a:cs typeface="Times New Roman" panose="02020603050405020304" pitchFamily="18" charset="0"/>
              </a:rPr>
              <a:t>TSCHU-TSCHU vláčky – prohřešky </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p:txBody>
          <a:bodyPr/>
          <a:lstStyle/>
          <a:p>
            <a:r>
              <a:rPr lang="cs-CZ" b="1" dirty="0">
                <a:latin typeface="Times New Roman" panose="02020603050405020304" pitchFamily="18" charset="0"/>
                <a:cs typeface="Times New Roman" panose="02020603050405020304" pitchFamily="18" charset="0"/>
              </a:rPr>
              <a:t>Chybně vedené nebo chybějící záznamy</a:t>
            </a:r>
          </a:p>
          <a:p>
            <a:pPr lvl="1"/>
            <a:r>
              <a:rPr lang="cs-CZ" dirty="0">
                <a:latin typeface="Times New Roman" panose="02020603050405020304" pitchFamily="18" charset="0"/>
                <a:cs typeface="Times New Roman" panose="02020603050405020304" pitchFamily="18" charset="0"/>
              </a:rPr>
              <a:t>O době řízení, bezpečnostních přestávkách a době odpočinku </a:t>
            </a:r>
            <a:endParaRPr lang="cs-CZ" b="1" dirty="0">
              <a:latin typeface="Times New Roman" panose="02020603050405020304" pitchFamily="18" charset="0"/>
              <a:cs typeface="Times New Roman" panose="02020603050405020304" pitchFamily="18" charset="0"/>
            </a:endParaRPr>
          </a:p>
          <a:p>
            <a:r>
              <a:rPr lang="cs-CZ" b="1" dirty="0">
                <a:latin typeface="Times New Roman" panose="02020603050405020304" pitchFamily="18" charset="0"/>
                <a:cs typeface="Times New Roman" panose="02020603050405020304" pitchFamily="18" charset="0"/>
              </a:rPr>
              <a:t>Neodpovídající registrace vozidel</a:t>
            </a:r>
          </a:p>
          <a:p>
            <a:pPr lvl="1"/>
            <a:r>
              <a:rPr lang="cs-CZ" dirty="0">
                <a:latin typeface="Times New Roman" panose="02020603050405020304" pitchFamily="18" charset="0"/>
                <a:cs typeface="Times New Roman" panose="02020603050405020304" pitchFamily="18" charset="0"/>
              </a:rPr>
              <a:t>První registrovaný jako „tahač přívěsů“ a druhý jako „speciální přívěs“</a:t>
            </a:r>
          </a:p>
          <a:p>
            <a:pPr lvl="1"/>
            <a:r>
              <a:rPr lang="cs-CZ" dirty="0">
                <a:latin typeface="Times New Roman" panose="02020603050405020304" pitchFamily="18" charset="0"/>
                <a:cs typeface="Times New Roman" panose="02020603050405020304" pitchFamily="18" charset="0"/>
              </a:rPr>
              <a:t>Oba vláčky mají vždy pouze jeden technický průkaz, přestože se jedná o rozpojitelnou soupravu tahače a několika přívěsů</a:t>
            </a:r>
          </a:p>
          <a:p>
            <a:r>
              <a:rPr lang="cs-CZ" b="1" dirty="0">
                <a:latin typeface="Times New Roman" panose="02020603050405020304" pitchFamily="18" charset="0"/>
                <a:cs typeface="Times New Roman" panose="02020603050405020304" pitchFamily="18" charset="0"/>
              </a:rPr>
              <a:t>Rekordní překročení emisí</a:t>
            </a:r>
          </a:p>
          <a:p>
            <a:pPr lvl="1"/>
            <a:r>
              <a:rPr lang="cs-CZ" dirty="0">
                <a:latin typeface="Times New Roman" panose="02020603050405020304" pitchFamily="18" charset="0"/>
                <a:cs typeface="Times New Roman" panose="02020603050405020304" pitchFamily="18" charset="0"/>
              </a:rPr>
              <a:t>Nejvyšší překročení v Praze, v případě jedné (celkem dvě kontrolované) soupravy dokonce až čtyřnásobně vyšší hodnoty</a:t>
            </a:r>
            <a:endParaRPr lang="cs-CZ" b="1" dirty="0">
              <a:latin typeface="Times New Roman" panose="02020603050405020304" pitchFamily="18" charset="0"/>
              <a:cs typeface="Times New Roman" panose="02020603050405020304" pitchFamily="18" charset="0"/>
            </a:endParaRPr>
          </a:p>
          <a:p>
            <a:endParaRPr lang="cs-CZ" dirty="0"/>
          </a:p>
          <a:p>
            <a:endParaRPr lang="cs-CZ" dirty="0"/>
          </a:p>
        </p:txBody>
      </p:sp>
    </p:spTree>
    <p:extLst>
      <p:ext uri="{BB962C8B-B14F-4D97-AF65-F5344CB8AC3E}">
        <p14:creationId xmlns:p14="http://schemas.microsoft.com/office/powerpoint/2010/main" val="458729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081668"/>
            <a:ext cx="10515600" cy="45796"/>
          </a:xfrm>
        </p:spPr>
        <p:txBody>
          <a:bodyPr>
            <a:normAutofit fontScale="90000"/>
          </a:bodyPr>
          <a:lstStyle/>
          <a:p>
            <a:r>
              <a:rPr lang="cs-CZ" sz="3800" b="1" dirty="0">
                <a:latin typeface="Times New Roman" panose="02020603050405020304" pitchFamily="18" charset="0"/>
                <a:cs typeface="Times New Roman" panose="02020603050405020304" pitchFamily="18" charset="0"/>
              </a:rPr>
              <a:t>TSCHU-TSCHU vláčky - čtyřnásobně vyšší hodnoty emisí</a:t>
            </a:r>
            <a:r>
              <a:rPr lang="cs-CZ" b="1" dirty="0"/>
              <a:t/>
            </a:r>
            <a:br>
              <a:rPr lang="cs-CZ" b="1" dirty="0"/>
            </a:br>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650358" y="2508648"/>
            <a:ext cx="4891285" cy="2448520"/>
          </a:xfrm>
        </p:spPr>
      </p:pic>
    </p:spTree>
    <p:extLst>
      <p:ext uri="{BB962C8B-B14F-4D97-AF65-F5344CB8AC3E}">
        <p14:creationId xmlns:p14="http://schemas.microsoft.com/office/powerpoint/2010/main" val="2592142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Times New Roman" panose="02020603050405020304" pitchFamily="18" charset="0"/>
                <a:cs typeface="Times New Roman" panose="02020603050405020304" pitchFamily="18" charset="0"/>
              </a:rPr>
              <a:t>Pokuty</a:t>
            </a:r>
          </a:p>
        </p:txBody>
      </p:sp>
      <p:sp>
        <p:nvSpPr>
          <p:cNvPr id="3" name="Zástupný symbol pro obsah 2"/>
          <p:cNvSpPr>
            <a:spLocks noGrp="1"/>
          </p:cNvSpPr>
          <p:nvPr>
            <p:ph idx="1"/>
          </p:nvPr>
        </p:nvSpPr>
        <p:spPr>
          <a:xfrm>
            <a:off x="838200" y="1455938"/>
            <a:ext cx="10515600" cy="4721025"/>
          </a:xfrm>
        </p:spPr>
        <p:txBody>
          <a:bodyPr/>
          <a:lstStyle/>
          <a:p>
            <a:r>
              <a:rPr lang="cs-CZ" dirty="0">
                <a:latin typeface="Times New Roman" panose="02020603050405020304" pitchFamily="18" charset="0"/>
                <a:cs typeface="Times New Roman" panose="02020603050405020304" pitchFamily="18" charset="0"/>
              </a:rPr>
              <a:t>Porušení zákona o silniční dopravě – do výše 350 000 Kč</a:t>
            </a:r>
          </a:p>
          <a:p>
            <a:r>
              <a:rPr lang="cs-CZ" dirty="0">
                <a:latin typeface="Times New Roman" panose="02020603050405020304" pitchFamily="18" charset="0"/>
                <a:cs typeface="Times New Roman" panose="02020603050405020304" pitchFamily="18" charset="0"/>
              </a:rPr>
              <a:t>Provozování linkové dopravy bez licence – do výše 500 000 Kč</a:t>
            </a:r>
          </a:p>
          <a:p>
            <a:r>
              <a:rPr lang="cs-CZ" dirty="0">
                <a:latin typeface="Times New Roman" panose="02020603050405020304" pitchFamily="18" charset="0"/>
                <a:cs typeface="Times New Roman" panose="02020603050405020304" pitchFamily="18" charset="0"/>
              </a:rPr>
              <a:t>Blokové pokuty ve věci technického stavu vozidla – do výše 5000 Kč</a:t>
            </a:r>
          </a:p>
          <a:p>
            <a:r>
              <a:rPr lang="cs-CZ" dirty="0">
                <a:latin typeface="Times New Roman" panose="02020603050405020304" pitchFamily="18" charset="0"/>
                <a:cs typeface="Times New Roman" panose="02020603050405020304" pitchFamily="18" charset="0"/>
              </a:rPr>
              <a:t>Pokuty ve věci technického stavu vozidla </a:t>
            </a:r>
            <a:r>
              <a:rPr lang="cs-CZ" dirty="0" smtClean="0">
                <a:latin typeface="Times New Roman" panose="02020603050405020304" pitchFamily="18" charset="0"/>
                <a:cs typeface="Times New Roman" panose="02020603050405020304" pitchFamily="18" charset="0"/>
              </a:rPr>
              <a:t>– do výše 2000 Kč nebo zákaz činnosti </a:t>
            </a:r>
            <a:endParaRPr lang="cs-CZ" dirty="0">
              <a:latin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806130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74003"/>
            <a:ext cx="10515600" cy="1188467"/>
          </a:xfrm>
        </p:spPr>
        <p:txBody>
          <a:bodyPr/>
          <a:lstStyle/>
          <a:p>
            <a:r>
              <a:rPr lang="cs-CZ" b="1" dirty="0">
                <a:latin typeface="Times New Roman" panose="02020603050405020304" pitchFamily="18" charset="0"/>
                <a:cs typeface="Times New Roman" panose="02020603050405020304" pitchFamily="18" charset="0"/>
              </a:rPr>
              <a:t>Závěrem</a:t>
            </a:r>
          </a:p>
        </p:txBody>
      </p:sp>
      <p:sp>
        <p:nvSpPr>
          <p:cNvPr id="3" name="Zástupný symbol pro obsah 2"/>
          <p:cNvSpPr>
            <a:spLocks noGrp="1"/>
          </p:cNvSpPr>
          <p:nvPr>
            <p:ph idx="1"/>
          </p:nvPr>
        </p:nvSpPr>
        <p:spPr>
          <a:xfrm>
            <a:off x="838200" y="1562470"/>
            <a:ext cx="10515600" cy="4614493"/>
          </a:xfrm>
        </p:spPr>
        <p:txBody>
          <a:bodyPr/>
          <a:lstStyle/>
          <a:p>
            <a:r>
              <a:rPr lang="cs-CZ" dirty="0">
                <a:latin typeface="Times New Roman" panose="02020603050405020304" pitchFamily="18" charset="0"/>
                <a:cs typeface="Times New Roman" panose="02020603050405020304" pitchFamily="18" charset="0"/>
              </a:rPr>
              <a:t>Kontroly budou probíhat do konce letní sezóny a s podrobnými výsledky seznámíme veřejnost v průběhu října včetně dosavadního vyhodnocení podnětů na Ministerstvo dopravy a ze zahájených správních řízení.</a:t>
            </a:r>
          </a:p>
          <a:p>
            <a:r>
              <a:rPr lang="cs-CZ" dirty="0">
                <a:latin typeface="Times New Roman" panose="02020603050405020304" pitchFamily="18" charset="0"/>
                <a:cs typeface="Times New Roman" panose="02020603050405020304" pitchFamily="18" charset="0"/>
              </a:rPr>
              <a:t>Provozovatelé pseudohistorických vozidel v Praze se začínají pomalu zbavovat „veteránů“.</a:t>
            </a:r>
          </a:p>
          <a:p>
            <a:pPr lvl="1"/>
            <a:r>
              <a:rPr lang="cs-CZ" dirty="0">
                <a:latin typeface="Times New Roman" panose="02020603050405020304" pitchFamily="18" charset="0"/>
                <a:cs typeface="Times New Roman" panose="02020603050405020304" pitchFamily="18" charset="0"/>
              </a:rPr>
              <a:t>Potenciálně dobrý signál, že kontroly a tlak na dodržování pravidel začíná přinášet výsledky</a:t>
            </a:r>
          </a:p>
          <a:p>
            <a:pPr lvl="1"/>
            <a:r>
              <a:rPr lang="cs-CZ" dirty="0">
                <a:latin typeface="Times New Roman" panose="02020603050405020304" pitchFamily="18" charset="0"/>
                <a:cs typeface="Times New Roman" panose="02020603050405020304" pitchFamily="18" charset="0"/>
                <a:hlinkClick r:id="rId2"/>
              </a:rPr>
              <a:t>https://auto.bazos.cz/inzerat/107710514/Sam-Praga.php</a:t>
            </a:r>
            <a:endParaRPr lang="cs-CZ" dirty="0">
              <a:latin typeface="Times New Roman" panose="02020603050405020304" pitchFamily="18" charset="0"/>
              <a:cs typeface="Times New Roman" panose="02020603050405020304" pitchFamily="18" charset="0"/>
            </a:endParaRPr>
          </a:p>
          <a:p>
            <a:pPr lvl="1"/>
            <a:r>
              <a:rPr lang="cs-CZ" dirty="0">
                <a:latin typeface="Times New Roman" panose="02020603050405020304" pitchFamily="18" charset="0"/>
                <a:cs typeface="Times New Roman" panose="02020603050405020304" pitchFamily="18" charset="0"/>
                <a:hlinkClick r:id="rId3"/>
              </a:rPr>
              <a:t>https://auto.bazos.cz/inzerat/107097500/Prodam-repliky-veteranu-SAM.php</a:t>
            </a:r>
            <a:endParaRPr lang="cs-CZ" dirty="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a:p>
            <a:endParaRPr lang="cs-CZ" dirty="0"/>
          </a:p>
          <a:p>
            <a:endParaRPr lang="cs-CZ" dirty="0"/>
          </a:p>
          <a:p>
            <a:endParaRPr lang="cs-CZ" dirty="0"/>
          </a:p>
        </p:txBody>
      </p:sp>
    </p:spTree>
    <p:extLst>
      <p:ext uri="{BB962C8B-B14F-4D97-AF65-F5344CB8AC3E}">
        <p14:creationId xmlns:p14="http://schemas.microsoft.com/office/powerpoint/2010/main" val="300542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859993"/>
          </a:xfrm>
        </p:spPr>
        <p:txBody>
          <a:bodyPr/>
          <a:lstStyle/>
          <a:p>
            <a:r>
              <a:rPr lang="cs-CZ" b="1" dirty="0">
                <a:latin typeface="Times New Roman" panose="02020603050405020304" pitchFamily="18" charset="0"/>
                <a:cs typeface="Times New Roman" panose="02020603050405020304" pitchFamily="18" charset="0"/>
              </a:rPr>
              <a:t>Citace</a:t>
            </a:r>
          </a:p>
        </p:txBody>
      </p:sp>
      <p:sp>
        <p:nvSpPr>
          <p:cNvPr id="3" name="Zástupný symbol pro obsah 2"/>
          <p:cNvSpPr>
            <a:spLocks noGrp="1"/>
          </p:cNvSpPr>
          <p:nvPr>
            <p:ph idx="1"/>
          </p:nvPr>
        </p:nvSpPr>
        <p:spPr>
          <a:xfrm>
            <a:off x="838200" y="1455938"/>
            <a:ext cx="10515600" cy="4721025"/>
          </a:xfrm>
        </p:spPr>
        <p:txBody>
          <a:bodyPr>
            <a:normAutofit/>
          </a:bodyPr>
          <a:lstStyle/>
          <a:p>
            <a:pPr marL="0" indent="0">
              <a:buNone/>
            </a:pPr>
            <a:r>
              <a:rPr lang="cs-CZ" sz="2000" dirty="0">
                <a:latin typeface="Times New Roman" panose="02020603050405020304" pitchFamily="18" charset="0"/>
                <a:cs typeface="Times New Roman" panose="02020603050405020304" pitchFamily="18" charset="0"/>
              </a:rPr>
              <a:t>„Kontrolami jsme chtěli zajistit bezpečnost a dodržování veškerých předpisů souvisejících s povahou podnikání, kterou autobusy a pseudohistorická provozují. Pro všechny platí stejná pravidla, která musí všichni bez výjimek dodržovat, to samé platí i pro dodržování emisních norem,“ říká náměstek primátora pro dopravu Adam Scheinherr. „Chtěl bych poděkovat jednotce měření emisí Ministerstva dopravy, Policii České republiky a pracovníkům Odboru dopravy MHMP za příkladnou a zodpovědnou práci,“ dodává Adam Scheinherr.</a:t>
            </a:r>
          </a:p>
          <a:p>
            <a:pPr marL="0" indent="0">
              <a:buNone/>
            </a:pPr>
            <a:endParaRPr lang="cs-CZ" sz="2000" dirty="0">
              <a:latin typeface="Times New Roman" panose="02020603050405020304" pitchFamily="18" charset="0"/>
              <a:cs typeface="Times New Roman" panose="02020603050405020304" pitchFamily="18" charset="0"/>
            </a:endParaRPr>
          </a:p>
          <a:p>
            <a:pPr marL="0" indent="0">
              <a:buNone/>
            </a:pPr>
            <a:r>
              <a:rPr lang="cs-CZ" sz="2000" dirty="0">
                <a:latin typeface="Times New Roman" panose="02020603050405020304" pitchFamily="18" charset="0"/>
                <a:cs typeface="Times New Roman" panose="02020603050405020304" pitchFamily="18" charset="0"/>
              </a:rPr>
              <a:t>„Na Praze 1 nepodporujeme turistický balast, je to jeden z největších problémů, který v městské části máme. Doprava spojená s turismem zatěžuje pražskou památkovou rezervaci a oceňuji snahu o dodržování platných pravidel a omezení těchto nežádoucích fenoménů,“ říká radní pro dopravu na Praze 1 David Skála. </a:t>
            </a:r>
          </a:p>
          <a:p>
            <a:pPr marL="0" indent="0">
              <a:buNone/>
            </a:pPr>
            <a:endParaRPr lang="cs-CZ" sz="2000" dirty="0"/>
          </a:p>
          <a:p>
            <a:pPr marL="0" indent="0">
              <a:buNone/>
            </a:pPr>
            <a:endParaRPr lang="cs-CZ" sz="2000" dirty="0"/>
          </a:p>
          <a:p>
            <a:pPr marL="0" indent="0">
              <a:buNone/>
            </a:pPr>
            <a:endParaRPr lang="cs-CZ" sz="2000" dirty="0"/>
          </a:p>
          <a:p>
            <a:pPr marL="0" indent="0">
              <a:buNone/>
            </a:pPr>
            <a:endParaRPr lang="cs-CZ" sz="2000" dirty="0"/>
          </a:p>
        </p:txBody>
      </p:sp>
    </p:spTree>
    <p:extLst>
      <p:ext uri="{BB962C8B-B14F-4D97-AF65-F5344CB8AC3E}">
        <p14:creationId xmlns:p14="http://schemas.microsoft.com/office/powerpoint/2010/main" val="2016538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Times New Roman" panose="02020603050405020304" pitchFamily="18" charset="0"/>
                <a:cs typeface="Times New Roman" panose="02020603050405020304" pitchFamily="18" charset="0"/>
              </a:rPr>
              <a:t>Děkuji za pozornost </a:t>
            </a:r>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2407224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Times New Roman" panose="02020603050405020304" pitchFamily="18" charset="0"/>
                <a:cs typeface="Times New Roman" panose="02020603050405020304" pitchFamily="18" charset="0"/>
              </a:rPr>
              <a:t>Obecné informace o kontrolách – důvod kontrol</a:t>
            </a:r>
          </a:p>
        </p:txBody>
      </p:sp>
      <p:sp>
        <p:nvSpPr>
          <p:cNvPr id="3" name="Zástupný symbol pro obsah 2"/>
          <p:cNvSpPr>
            <a:spLocks noGrp="1"/>
          </p:cNvSpPr>
          <p:nvPr>
            <p:ph idx="1"/>
          </p:nvPr>
        </p:nvSpPr>
        <p:spPr/>
        <p:txBody>
          <a:bodyPr>
            <a:normAutofit/>
          </a:bodyPr>
          <a:lstStyle/>
          <a:p>
            <a:r>
              <a:rPr lang="cs-CZ" b="1" dirty="0">
                <a:latin typeface="Times New Roman" panose="02020603050405020304" pitchFamily="18" charset="0"/>
                <a:cs typeface="Times New Roman" panose="02020603050405020304" pitchFamily="18" charset="0"/>
              </a:rPr>
              <a:t>Důvod kontrol</a:t>
            </a:r>
            <a:r>
              <a:rPr lang="cs-CZ" dirty="0">
                <a:latin typeface="Times New Roman" panose="02020603050405020304" pitchFamily="18" charset="0"/>
                <a:cs typeface="Times New Roman" panose="02020603050405020304" pitchFamily="18" charset="0"/>
              </a:rPr>
              <a:t>: </a:t>
            </a:r>
          </a:p>
          <a:p>
            <a:pPr lvl="1"/>
            <a:r>
              <a:rPr lang="cs-CZ" dirty="0">
                <a:latin typeface="Times New Roman" panose="02020603050405020304" pitchFamily="18" charset="0"/>
                <a:cs typeface="Times New Roman" panose="02020603050405020304" pitchFamily="18" charset="0"/>
              </a:rPr>
              <a:t>Zajištění dodržování podmínek provozování silniční dopravy a provozu na pozemních komunikacích</a:t>
            </a:r>
          </a:p>
          <a:p>
            <a:pPr lvl="1"/>
            <a:r>
              <a:rPr lang="cs-CZ" dirty="0">
                <a:latin typeface="Times New Roman" panose="02020603050405020304" pitchFamily="18" charset="0"/>
                <a:cs typeface="Times New Roman" panose="02020603050405020304" pitchFamily="18" charset="0"/>
              </a:rPr>
              <a:t>Kontrola technického stavu vozidel </a:t>
            </a:r>
          </a:p>
          <a:p>
            <a:pPr lvl="1"/>
            <a:r>
              <a:rPr lang="cs-CZ" dirty="0">
                <a:latin typeface="Times New Roman" panose="02020603050405020304" pitchFamily="18" charset="0"/>
                <a:cs typeface="Times New Roman" panose="02020603050405020304" pitchFamily="18" charset="0"/>
              </a:rPr>
              <a:t>Dodržování veškerých právních předpisů souvisejících s podnikáním silniční motorové dopravy v centru Prahy </a:t>
            </a:r>
          </a:p>
          <a:p>
            <a:pPr lvl="1"/>
            <a:r>
              <a:rPr lang="cs-CZ" dirty="0">
                <a:latin typeface="Times New Roman" panose="02020603050405020304" pitchFamily="18" charset="0"/>
                <a:cs typeface="Times New Roman" panose="02020603050405020304" pitchFamily="18" charset="0"/>
              </a:rPr>
              <a:t>Doplňkově bylo u kontrolovaných vozidel prováděno mobilní měření emisí a mobilní vážení</a:t>
            </a:r>
          </a:p>
          <a:p>
            <a:endParaRPr lang="cs-CZ" dirty="0"/>
          </a:p>
          <a:p>
            <a:endParaRPr lang="cs-CZ" dirty="0"/>
          </a:p>
        </p:txBody>
      </p:sp>
    </p:spTree>
    <p:extLst>
      <p:ext uri="{BB962C8B-B14F-4D97-AF65-F5344CB8AC3E}">
        <p14:creationId xmlns:p14="http://schemas.microsoft.com/office/powerpoint/2010/main" val="244256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Times New Roman" panose="02020603050405020304" pitchFamily="18" charset="0"/>
                <a:cs typeface="Times New Roman" panose="02020603050405020304" pitchFamily="18" charset="0"/>
              </a:rPr>
              <a:t>Obecné informace o kontrolách – realizační tým kontrol</a:t>
            </a:r>
          </a:p>
        </p:txBody>
      </p:sp>
      <p:sp>
        <p:nvSpPr>
          <p:cNvPr id="3" name="Zástupný symbol pro obsah 2"/>
          <p:cNvSpPr>
            <a:spLocks noGrp="1"/>
          </p:cNvSpPr>
          <p:nvPr>
            <p:ph idx="1"/>
          </p:nvPr>
        </p:nvSpPr>
        <p:spPr/>
        <p:txBody>
          <a:bodyPr/>
          <a:lstStyle/>
          <a:p>
            <a:r>
              <a:rPr lang="cs-CZ" dirty="0">
                <a:latin typeface="Times New Roman" panose="02020603050405020304" pitchFamily="18" charset="0"/>
                <a:cs typeface="Times New Roman" panose="02020603050405020304" pitchFamily="18" charset="0"/>
              </a:rPr>
              <a:t>Vytvořen tým provádějící specializovanou kontrolní a dozorovou činnost ve složení:</a:t>
            </a:r>
          </a:p>
          <a:p>
            <a:pPr lvl="1"/>
            <a:r>
              <a:rPr lang="cs-CZ" dirty="0">
                <a:latin typeface="Times New Roman" panose="02020603050405020304" pitchFamily="18" charset="0"/>
                <a:cs typeface="Times New Roman" panose="02020603050405020304" pitchFamily="18" charset="0"/>
              </a:rPr>
              <a:t>Pracovníci odboru dopravy MHMP </a:t>
            </a:r>
          </a:p>
          <a:p>
            <a:pPr lvl="1"/>
            <a:r>
              <a:rPr lang="cs-CZ" dirty="0">
                <a:latin typeface="Times New Roman" panose="02020603050405020304" pitchFamily="18" charset="0"/>
                <a:cs typeface="Times New Roman" panose="02020603050405020304" pitchFamily="18" charset="0"/>
              </a:rPr>
              <a:t>Odboru dopravně správních činností MHMP</a:t>
            </a:r>
          </a:p>
          <a:p>
            <a:pPr lvl="1"/>
            <a:r>
              <a:rPr lang="cs-CZ" dirty="0">
                <a:latin typeface="Times New Roman" panose="02020603050405020304" pitchFamily="18" charset="0"/>
                <a:cs typeface="Times New Roman" panose="02020603050405020304" pitchFamily="18" charset="0"/>
              </a:rPr>
              <a:t>Hlídky dopravních policistů Policie ČR</a:t>
            </a:r>
          </a:p>
          <a:p>
            <a:pPr lvl="1"/>
            <a:r>
              <a:rPr lang="cs-CZ" dirty="0">
                <a:latin typeface="Times New Roman" panose="02020603050405020304" pitchFamily="18" charset="0"/>
                <a:cs typeface="Times New Roman" panose="02020603050405020304" pitchFamily="18" charset="0"/>
              </a:rPr>
              <a:t>Specialisti mobilní expertní jednotky Centra služeb pro silniční dopravu</a:t>
            </a:r>
          </a:p>
          <a:p>
            <a:pPr lvl="1"/>
            <a:r>
              <a:rPr lang="cs-CZ" dirty="0">
                <a:latin typeface="Times New Roman" panose="02020603050405020304" pitchFamily="18" charset="0"/>
                <a:cs typeface="Times New Roman" panose="02020603050405020304" pitchFamily="18" charset="0"/>
              </a:rPr>
              <a:t>V případě potřeby Městská policie (jednotka TAXI) a služba kriminální policie PČR </a:t>
            </a:r>
          </a:p>
          <a:p>
            <a:pPr lvl="1"/>
            <a:endParaRPr lang="cs-CZ" dirty="0"/>
          </a:p>
          <a:p>
            <a:endParaRPr lang="cs-CZ" dirty="0"/>
          </a:p>
        </p:txBody>
      </p:sp>
    </p:spTree>
    <p:extLst>
      <p:ext uri="{BB962C8B-B14F-4D97-AF65-F5344CB8AC3E}">
        <p14:creationId xmlns:p14="http://schemas.microsoft.com/office/powerpoint/2010/main" val="1967780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493519"/>
          </a:xfrm>
        </p:spPr>
        <p:txBody>
          <a:bodyPr>
            <a:normAutofit fontScale="90000"/>
          </a:bodyPr>
          <a:lstStyle/>
          <a:p>
            <a:r>
              <a:rPr lang="cs-CZ" b="1" dirty="0">
                <a:latin typeface="Times New Roman" panose="02020603050405020304" pitchFamily="18" charset="0"/>
                <a:cs typeface="Times New Roman" panose="02020603050405020304" pitchFamily="18" charset="0"/>
              </a:rPr>
              <a:t>Obecné informace o kontrolách – místa kontrol</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a:xfrm>
            <a:off x="838200" y="1198485"/>
            <a:ext cx="10515600" cy="4978478"/>
          </a:xfrm>
        </p:spPr>
        <p:txBody>
          <a:bodyPr>
            <a:normAutofit fontScale="47500" lnSpcReduction="20000"/>
          </a:bodyPr>
          <a:lstStyle/>
          <a:p>
            <a:r>
              <a:rPr lang="cs-CZ" sz="5900" b="1" dirty="0">
                <a:latin typeface="Times New Roman" panose="02020603050405020304" pitchFamily="18" charset="0"/>
                <a:cs typeface="Times New Roman" panose="02020603050405020304" pitchFamily="18" charset="0"/>
              </a:rPr>
              <a:t>Pseudohistorická vozidla:</a:t>
            </a:r>
            <a:endParaRPr lang="cs-CZ" sz="5900" dirty="0">
              <a:latin typeface="Times New Roman" panose="02020603050405020304" pitchFamily="18" charset="0"/>
              <a:cs typeface="Times New Roman" panose="02020603050405020304" pitchFamily="18" charset="0"/>
            </a:endParaRPr>
          </a:p>
          <a:p>
            <a:pPr lvl="1"/>
            <a:r>
              <a:rPr lang="cs-CZ" sz="3800" dirty="0">
                <a:latin typeface="Times New Roman" panose="02020603050405020304" pitchFamily="18" charset="0"/>
                <a:cs typeface="Times New Roman" panose="02020603050405020304" pitchFamily="18" charset="0"/>
              </a:rPr>
              <a:t>Staroměstské náměstí x Pařížská, Praha 1</a:t>
            </a:r>
          </a:p>
          <a:p>
            <a:pPr lvl="1"/>
            <a:r>
              <a:rPr lang="cs-CZ" sz="3800" dirty="0">
                <a:latin typeface="Times New Roman" panose="02020603050405020304" pitchFamily="18" charset="0"/>
                <a:cs typeface="Times New Roman" panose="02020603050405020304" pitchFamily="18" charset="0"/>
              </a:rPr>
              <a:t>Hradčanské náměstí, Praha 1</a:t>
            </a:r>
          </a:p>
          <a:p>
            <a:pPr lvl="1"/>
            <a:r>
              <a:rPr lang="cs-CZ" sz="3800" dirty="0">
                <a:latin typeface="Times New Roman" panose="02020603050405020304" pitchFamily="18" charset="0"/>
                <a:cs typeface="Times New Roman" panose="02020603050405020304" pitchFamily="18" charset="0"/>
              </a:rPr>
              <a:t>Jelení, Praha 1</a:t>
            </a:r>
          </a:p>
          <a:p>
            <a:pPr lvl="1"/>
            <a:r>
              <a:rPr lang="cs-CZ" sz="3800" dirty="0">
                <a:latin typeface="Times New Roman" panose="02020603050405020304" pitchFamily="18" charset="0"/>
                <a:cs typeface="Times New Roman" panose="02020603050405020304" pitchFamily="18" charset="0"/>
              </a:rPr>
              <a:t>Pařížská x nám. Curieových, Praha 1</a:t>
            </a:r>
          </a:p>
          <a:p>
            <a:pPr lvl="1"/>
            <a:r>
              <a:rPr lang="cs-CZ" sz="3800" dirty="0">
                <a:latin typeface="Times New Roman" panose="02020603050405020304" pitchFamily="18" charset="0"/>
                <a:cs typeface="Times New Roman" panose="02020603050405020304" pitchFamily="18" charset="0"/>
              </a:rPr>
              <a:t>Mariánské nám. 5, Praha 1</a:t>
            </a:r>
          </a:p>
          <a:p>
            <a:pPr lvl="1"/>
            <a:r>
              <a:rPr lang="cs-CZ" sz="3800" dirty="0">
                <a:latin typeface="Times New Roman" panose="02020603050405020304" pitchFamily="18" charset="0"/>
                <a:cs typeface="Times New Roman" panose="02020603050405020304" pitchFamily="18" charset="0"/>
              </a:rPr>
              <a:t>Malostranské nám. 18/6, Praha 1</a:t>
            </a:r>
          </a:p>
          <a:p>
            <a:endParaRPr lang="cs-CZ" dirty="0"/>
          </a:p>
          <a:p>
            <a:r>
              <a:rPr lang="cs-CZ" sz="5900" b="1" dirty="0">
                <a:latin typeface="Times New Roman" panose="02020603050405020304" pitchFamily="18" charset="0"/>
                <a:cs typeface="Times New Roman" panose="02020603050405020304" pitchFamily="18" charset="0"/>
              </a:rPr>
              <a:t>Autobusy Hop On Hop </a:t>
            </a:r>
            <a:r>
              <a:rPr lang="cs-CZ" sz="5900" b="1" dirty="0" err="1">
                <a:latin typeface="Times New Roman" panose="02020603050405020304" pitchFamily="18" charset="0"/>
                <a:cs typeface="Times New Roman" panose="02020603050405020304" pitchFamily="18" charset="0"/>
              </a:rPr>
              <a:t>Off</a:t>
            </a:r>
            <a:r>
              <a:rPr lang="cs-CZ" sz="5900" b="1" dirty="0">
                <a:latin typeface="Times New Roman" panose="02020603050405020304" pitchFamily="18" charset="0"/>
                <a:cs typeface="Times New Roman" panose="02020603050405020304" pitchFamily="18" charset="0"/>
              </a:rPr>
              <a:t>:</a:t>
            </a:r>
            <a:endParaRPr lang="cs-CZ" dirty="0">
              <a:latin typeface="Times New Roman" panose="02020603050405020304" pitchFamily="18" charset="0"/>
              <a:cs typeface="Times New Roman" panose="02020603050405020304" pitchFamily="18" charset="0"/>
            </a:endParaRPr>
          </a:p>
          <a:p>
            <a:pPr lvl="1"/>
            <a:r>
              <a:rPr lang="cs-CZ" sz="3700" dirty="0">
                <a:latin typeface="Times New Roman" panose="02020603050405020304" pitchFamily="18" charset="0"/>
                <a:cs typeface="Times New Roman" panose="02020603050405020304" pitchFamily="18" charset="0"/>
              </a:rPr>
              <a:t>Vítězná 4, Praha 1</a:t>
            </a:r>
          </a:p>
          <a:p>
            <a:pPr lvl="1"/>
            <a:r>
              <a:rPr lang="cs-CZ" sz="3700" dirty="0">
                <a:latin typeface="Times New Roman" panose="02020603050405020304" pitchFamily="18" charset="0"/>
                <a:cs typeface="Times New Roman" panose="02020603050405020304" pitchFamily="18" charset="0"/>
              </a:rPr>
              <a:t>Václavské náměstí x </a:t>
            </a:r>
            <a:r>
              <a:rPr lang="cs-CZ" sz="3700" dirty="0" err="1">
                <a:latin typeface="Times New Roman" panose="02020603050405020304" pitchFamily="18" charset="0"/>
                <a:cs typeface="Times New Roman" panose="02020603050405020304" pitchFamily="18" charset="0"/>
              </a:rPr>
              <a:t>Jindrišská</a:t>
            </a:r>
            <a:r>
              <a:rPr lang="cs-CZ" sz="3700" dirty="0">
                <a:latin typeface="Times New Roman" panose="02020603050405020304" pitchFamily="18" charset="0"/>
                <a:cs typeface="Times New Roman" panose="02020603050405020304" pitchFamily="18" charset="0"/>
              </a:rPr>
              <a:t>, Praha 1</a:t>
            </a:r>
          </a:p>
          <a:p>
            <a:pPr lvl="1"/>
            <a:r>
              <a:rPr lang="cs-CZ" sz="3700" dirty="0">
                <a:latin typeface="Times New Roman" panose="02020603050405020304" pitchFamily="18" charset="0"/>
                <a:cs typeface="Times New Roman" panose="02020603050405020304" pitchFamily="18" charset="0"/>
              </a:rPr>
              <a:t>Senovážné nám . 26 (u </a:t>
            </a:r>
            <a:r>
              <a:rPr lang="cs-CZ" sz="3700" dirty="0" err="1">
                <a:latin typeface="Times New Roman" panose="02020603050405020304" pitchFamily="18" charset="0"/>
                <a:cs typeface="Times New Roman" panose="02020603050405020304" pitchFamily="18" charset="0"/>
              </a:rPr>
              <a:t>Jindrišské</a:t>
            </a:r>
            <a:r>
              <a:rPr lang="cs-CZ" sz="3700" dirty="0">
                <a:latin typeface="Times New Roman" panose="02020603050405020304" pitchFamily="18" charset="0"/>
                <a:cs typeface="Times New Roman" panose="02020603050405020304" pitchFamily="18" charset="0"/>
              </a:rPr>
              <a:t> věže), Praha 1</a:t>
            </a:r>
          </a:p>
          <a:p>
            <a:pPr lvl="1"/>
            <a:r>
              <a:rPr lang="cs-CZ" sz="3700" dirty="0">
                <a:latin typeface="Times New Roman" panose="02020603050405020304" pitchFamily="18" charset="0"/>
                <a:cs typeface="Times New Roman" panose="02020603050405020304" pitchFamily="18" charset="0"/>
              </a:rPr>
              <a:t>Malostranské nám. 18/6, Praha 1</a:t>
            </a:r>
          </a:p>
          <a:p>
            <a:pPr lvl="1"/>
            <a:r>
              <a:rPr lang="cs-CZ" sz="3700" dirty="0">
                <a:latin typeface="Times New Roman" panose="02020603050405020304" pitchFamily="18" charset="0"/>
                <a:cs typeface="Times New Roman" panose="02020603050405020304" pitchFamily="18" charset="0"/>
              </a:rPr>
              <a:t>Staroměstské náměstí x Pařížská, Praha 1</a:t>
            </a:r>
          </a:p>
          <a:p>
            <a:pPr lvl="1"/>
            <a:r>
              <a:rPr lang="cs-CZ" sz="3700" dirty="0">
                <a:latin typeface="Times New Roman" panose="02020603050405020304" pitchFamily="18" charset="0"/>
                <a:cs typeface="Times New Roman" panose="02020603050405020304" pitchFamily="18" charset="0"/>
              </a:rPr>
              <a:t>Hradčanské náměstí, Praha 1</a:t>
            </a:r>
          </a:p>
          <a:p>
            <a:pPr lvl="1"/>
            <a:r>
              <a:rPr lang="cs-CZ" sz="3700" dirty="0">
                <a:latin typeface="Times New Roman" panose="02020603050405020304" pitchFamily="18" charset="0"/>
                <a:cs typeface="Times New Roman" panose="02020603050405020304" pitchFamily="18" charset="0"/>
              </a:rPr>
              <a:t>Jelení, Praha 1</a:t>
            </a:r>
          </a:p>
          <a:p>
            <a:pPr lvl="1"/>
            <a:r>
              <a:rPr lang="cs-CZ" sz="3700" dirty="0">
                <a:latin typeface="Times New Roman" panose="02020603050405020304" pitchFamily="18" charset="0"/>
                <a:cs typeface="Times New Roman" panose="02020603050405020304" pitchFamily="18" charset="0"/>
              </a:rPr>
              <a:t>Mariánské nám. 5, Praha 1</a:t>
            </a:r>
          </a:p>
          <a:p>
            <a:endParaRPr lang="cs-CZ" dirty="0"/>
          </a:p>
          <a:p>
            <a:endParaRPr lang="cs-CZ" dirty="0"/>
          </a:p>
        </p:txBody>
      </p:sp>
    </p:spTree>
    <p:extLst>
      <p:ext uri="{BB962C8B-B14F-4D97-AF65-F5344CB8AC3E}">
        <p14:creationId xmlns:p14="http://schemas.microsoft.com/office/powerpoint/2010/main" val="81028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Times New Roman" panose="02020603050405020304" pitchFamily="18" charset="0"/>
                <a:cs typeface="Times New Roman" panose="02020603050405020304" pitchFamily="18" charset="0"/>
              </a:rPr>
              <a:t>Souhrnné výsledky kontrol </a:t>
            </a:r>
          </a:p>
        </p:txBody>
      </p:sp>
      <p:sp>
        <p:nvSpPr>
          <p:cNvPr id="3" name="Zástupný symbol pro obsah 2"/>
          <p:cNvSpPr>
            <a:spLocks noGrp="1"/>
          </p:cNvSpPr>
          <p:nvPr>
            <p:ph idx="1"/>
          </p:nvPr>
        </p:nvSpPr>
        <p:spPr/>
        <p:txBody>
          <a:bodyPr/>
          <a:lstStyle/>
          <a:p>
            <a:r>
              <a:rPr lang="cs-CZ" dirty="0">
                <a:latin typeface="Times New Roman" panose="02020603050405020304" pitchFamily="18" charset="0"/>
                <a:cs typeface="Times New Roman" panose="02020603050405020304" pitchFamily="18" charset="0"/>
              </a:rPr>
              <a:t>Celkem kontrolováno 58 vozidel:</a:t>
            </a:r>
          </a:p>
          <a:p>
            <a:pPr lvl="1"/>
            <a:r>
              <a:rPr lang="cs-CZ" dirty="0">
                <a:latin typeface="Times New Roman" panose="02020603050405020304" pitchFamily="18" charset="0"/>
                <a:cs typeface="Times New Roman" panose="02020603050405020304" pitchFamily="18" charset="0"/>
              </a:rPr>
              <a:t>55 (!) bylo se závadami, 3 bez </a:t>
            </a:r>
          </a:p>
          <a:p>
            <a:pPr lvl="1"/>
            <a:r>
              <a:rPr lang="cs-CZ" b="1" dirty="0">
                <a:latin typeface="Times New Roman" panose="02020603050405020304" pitchFamily="18" charset="0"/>
                <a:cs typeface="Times New Roman" panose="02020603050405020304" pitchFamily="18" charset="0"/>
              </a:rPr>
              <a:t>10 vozidlům </a:t>
            </a:r>
            <a:r>
              <a:rPr lang="cs-CZ" dirty="0">
                <a:latin typeface="Times New Roman" panose="02020603050405020304" pitchFamily="18" charset="0"/>
                <a:cs typeface="Times New Roman" panose="02020603050405020304" pitchFamily="18" charset="0"/>
              </a:rPr>
              <a:t>přímo na místě zakázána další jízda a byly odtaženy odtahovou službou (nebezpečné a ohrožující závady)</a:t>
            </a:r>
          </a:p>
          <a:p>
            <a:pPr lvl="1"/>
            <a:r>
              <a:rPr lang="cs-CZ" b="1" dirty="0">
                <a:latin typeface="Times New Roman" panose="02020603050405020304" pitchFamily="18" charset="0"/>
                <a:cs typeface="Times New Roman" panose="02020603050405020304" pitchFamily="18" charset="0"/>
              </a:rPr>
              <a:t>1 vozidlo </a:t>
            </a:r>
            <a:r>
              <a:rPr lang="cs-CZ" dirty="0">
                <a:latin typeface="Times New Roman" panose="02020603050405020304" pitchFamily="18" charset="0"/>
                <a:cs typeface="Times New Roman" panose="02020603050405020304" pitchFamily="18" charset="0"/>
              </a:rPr>
              <a:t>zajištěno službou kriminální policie a odtaženo odtahovou službou Policie ČR (Nejasná identifikace, absence značení identifikačního čísla vozidla (VIN – </a:t>
            </a:r>
            <a:r>
              <a:rPr lang="cs-CZ" dirty="0" err="1">
                <a:latin typeface="Times New Roman" panose="02020603050405020304" pitchFamily="18" charset="0"/>
                <a:cs typeface="Times New Roman" panose="02020603050405020304" pitchFamily="18" charset="0"/>
              </a:rPr>
              <a:t>Vehicle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Indentification</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Number</a:t>
            </a:r>
            <a:r>
              <a:rPr lang="cs-CZ" dirty="0">
                <a:latin typeface="Times New Roman" panose="02020603050405020304" pitchFamily="18" charset="0"/>
                <a:cs typeface="Times New Roman" panose="02020603050405020304" pitchFamily="18" charset="0"/>
              </a:rPr>
              <a:t>))</a:t>
            </a:r>
          </a:p>
          <a:p>
            <a:pPr lvl="1"/>
            <a:r>
              <a:rPr lang="cs-CZ" b="1" dirty="0">
                <a:latin typeface="Times New Roman" panose="02020603050405020304" pitchFamily="18" charset="0"/>
                <a:cs typeface="Times New Roman" panose="02020603050405020304" pitchFamily="18" charset="0"/>
              </a:rPr>
              <a:t>22 vozidlům</a:t>
            </a:r>
            <a:r>
              <a:rPr lang="cs-CZ" dirty="0">
                <a:latin typeface="Times New Roman" panose="02020603050405020304" pitchFamily="18" charset="0"/>
                <a:cs typeface="Times New Roman" panose="02020603050405020304" pitchFamily="18" charset="0"/>
              </a:rPr>
              <a:t> byla po provedení kontroly technického stavu zkrácena a omezena platnost TK na dobu 30 dnů, během kterých musí závady odstranit a absolvovat novou STK. Pokud toto neučiní, platnost TK zaniká zcela.</a:t>
            </a:r>
          </a:p>
          <a:p>
            <a:pPr lvl="1"/>
            <a:endParaRPr lang="cs-CZ" dirty="0"/>
          </a:p>
          <a:p>
            <a:pPr lvl="1"/>
            <a:endParaRPr lang="cs-CZ" dirty="0"/>
          </a:p>
          <a:p>
            <a:pPr marL="914400" lvl="2" indent="0">
              <a:buNone/>
            </a:pPr>
            <a:endParaRPr lang="cs-CZ" dirty="0"/>
          </a:p>
          <a:p>
            <a:pPr lvl="1"/>
            <a:endParaRPr lang="cs-CZ" dirty="0"/>
          </a:p>
        </p:txBody>
      </p:sp>
    </p:spTree>
    <p:extLst>
      <p:ext uri="{BB962C8B-B14F-4D97-AF65-F5344CB8AC3E}">
        <p14:creationId xmlns:p14="http://schemas.microsoft.com/office/powerpoint/2010/main" val="2536434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Times New Roman" panose="02020603050405020304" pitchFamily="18" charset="0"/>
                <a:cs typeface="Times New Roman" panose="02020603050405020304" pitchFamily="18" charset="0"/>
              </a:rPr>
              <a:t>Pseudohistorická vozidla</a:t>
            </a: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40854" y="1559934"/>
            <a:ext cx="6156038" cy="4617029"/>
          </a:xfrm>
        </p:spPr>
      </p:pic>
    </p:spTree>
    <p:extLst>
      <p:ext uri="{BB962C8B-B14F-4D97-AF65-F5344CB8AC3E}">
        <p14:creationId xmlns:p14="http://schemas.microsoft.com/office/powerpoint/2010/main" val="1478414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Times New Roman" panose="02020603050405020304" pitchFamily="18" charset="0"/>
                <a:cs typeface="Times New Roman" panose="02020603050405020304" pitchFamily="18" charset="0"/>
              </a:rPr>
              <a:t>Pseudohistorická vozidla – prohřešky</a:t>
            </a:r>
          </a:p>
        </p:txBody>
      </p:sp>
      <p:sp>
        <p:nvSpPr>
          <p:cNvPr id="3" name="Zástupný symbol pro obsah 2"/>
          <p:cNvSpPr>
            <a:spLocks noGrp="1"/>
          </p:cNvSpPr>
          <p:nvPr>
            <p:ph idx="1"/>
          </p:nvPr>
        </p:nvSpPr>
        <p:spPr/>
        <p:txBody>
          <a:bodyPr>
            <a:normAutofit/>
          </a:bodyPr>
          <a:lstStyle/>
          <a:p>
            <a:r>
              <a:rPr lang="cs-CZ" b="1" dirty="0">
                <a:latin typeface="Times New Roman" panose="02020603050405020304" pitchFamily="18" charset="0"/>
                <a:cs typeface="Times New Roman" panose="02020603050405020304" pitchFamily="18" charset="0"/>
              </a:rPr>
              <a:t>Absence dokladů</a:t>
            </a:r>
          </a:p>
          <a:p>
            <a:r>
              <a:rPr lang="cs-CZ" b="1" dirty="0">
                <a:latin typeface="Times New Roman" panose="02020603050405020304" pitchFamily="18" charset="0"/>
                <a:cs typeface="Times New Roman" panose="02020603050405020304" pitchFamily="18" charset="0"/>
              </a:rPr>
              <a:t>Alarmující technický stav </a:t>
            </a:r>
          </a:p>
          <a:p>
            <a:r>
              <a:rPr lang="cs-CZ" b="1" dirty="0">
                <a:latin typeface="Times New Roman" panose="02020603050405020304" pitchFamily="18" charset="0"/>
                <a:cs typeface="Times New Roman" panose="02020603050405020304" pitchFamily="18" charset="0"/>
              </a:rPr>
              <a:t>Neodpovídající registrace vozidel</a:t>
            </a:r>
          </a:p>
          <a:p>
            <a:endParaRPr lang="cs-CZ" dirty="0"/>
          </a:p>
        </p:txBody>
      </p:sp>
    </p:spTree>
    <p:extLst>
      <p:ext uri="{BB962C8B-B14F-4D97-AF65-F5344CB8AC3E}">
        <p14:creationId xmlns:p14="http://schemas.microsoft.com/office/powerpoint/2010/main" val="998756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56248"/>
            <a:ext cx="10515600" cy="1325563"/>
          </a:xfrm>
        </p:spPr>
        <p:txBody>
          <a:bodyPr>
            <a:normAutofit/>
          </a:bodyPr>
          <a:lstStyle/>
          <a:p>
            <a:r>
              <a:rPr lang="cs-CZ" b="1" dirty="0">
                <a:latin typeface="Times New Roman" panose="02020603050405020304" pitchFamily="18" charset="0"/>
                <a:cs typeface="Times New Roman" panose="02020603050405020304" pitchFamily="18" charset="0"/>
              </a:rPr>
              <a:t>Pseudohistorická vozidla - absence dokladů</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p:txBody>
          <a:bodyPr/>
          <a:lstStyle/>
          <a:p>
            <a:pPr marL="457200" lvl="1" indent="0">
              <a:buNone/>
            </a:pPr>
            <a:r>
              <a:rPr lang="cs-CZ" b="1" dirty="0">
                <a:latin typeface="Times New Roman" panose="02020603050405020304" pitchFamily="18" charset="0"/>
                <a:cs typeface="Times New Roman" panose="02020603050405020304" pitchFamily="18" charset="0"/>
              </a:rPr>
              <a:t>Obecně jsou přepravní služby poskytovány v rozporu s podmínkami taxislužby nebo linkové dopravy</a:t>
            </a:r>
          </a:p>
          <a:p>
            <a:pPr marL="457200" lvl="1" indent="0">
              <a:buNone/>
            </a:pPr>
            <a:r>
              <a:rPr lang="cs-CZ" b="1" dirty="0">
                <a:latin typeface="Times New Roman" panose="02020603050405020304" pitchFamily="18" charset="0"/>
                <a:cs typeface="Times New Roman" panose="02020603050405020304" pitchFamily="18" charset="0"/>
              </a:rPr>
              <a:t>Chybí:</a:t>
            </a:r>
          </a:p>
          <a:p>
            <a:pPr lvl="1"/>
            <a:r>
              <a:rPr lang="cs-CZ" dirty="0">
                <a:latin typeface="Times New Roman" panose="02020603050405020304" pitchFamily="18" charset="0"/>
                <a:cs typeface="Times New Roman" panose="02020603050405020304" pitchFamily="18" charset="0"/>
              </a:rPr>
              <a:t>Doklad o oprávnění k podnikání</a:t>
            </a:r>
          </a:p>
          <a:p>
            <a:pPr lvl="1"/>
            <a:r>
              <a:rPr lang="cs-CZ" dirty="0">
                <a:latin typeface="Times New Roman" panose="02020603050405020304" pitchFamily="18" charset="0"/>
                <a:cs typeface="Times New Roman" panose="02020603050405020304" pitchFamily="18" charset="0"/>
              </a:rPr>
              <a:t>Výpis ze živnostenského rejstříku </a:t>
            </a:r>
          </a:p>
          <a:p>
            <a:pPr lvl="1"/>
            <a:r>
              <a:rPr lang="cs-CZ" dirty="0">
                <a:latin typeface="Times New Roman" panose="02020603050405020304" pitchFamily="18" charset="0"/>
                <a:cs typeface="Times New Roman" panose="02020603050405020304" pitchFamily="18" charset="0"/>
              </a:rPr>
              <a:t>Koncesní listina </a:t>
            </a:r>
          </a:p>
          <a:p>
            <a:pPr lvl="1"/>
            <a:r>
              <a:rPr lang="cs-CZ" dirty="0">
                <a:latin typeface="Times New Roman" panose="02020603050405020304" pitchFamily="18" charset="0"/>
                <a:cs typeface="Times New Roman" panose="02020603050405020304" pitchFamily="18" charset="0"/>
              </a:rPr>
              <a:t>Objednávka přepravy </a:t>
            </a:r>
          </a:p>
          <a:p>
            <a:pPr lvl="1"/>
            <a:r>
              <a:rPr lang="cs-CZ" dirty="0">
                <a:latin typeface="Times New Roman" panose="02020603050405020304" pitchFamily="18" charset="0"/>
                <a:cs typeface="Times New Roman" panose="02020603050405020304" pitchFamily="18" charset="0"/>
              </a:rPr>
              <a:t>Doklady k provozování taxislužby</a:t>
            </a:r>
          </a:p>
          <a:p>
            <a:pPr lvl="1"/>
            <a:r>
              <a:rPr lang="cs-CZ" dirty="0">
                <a:latin typeface="Times New Roman" panose="02020603050405020304" pitchFamily="18" charset="0"/>
                <a:cs typeface="Times New Roman" panose="02020603050405020304" pitchFamily="18" charset="0"/>
              </a:rPr>
              <a:t>Doklady k provozování linkové dopravy</a:t>
            </a:r>
          </a:p>
          <a:p>
            <a:pPr marL="457200" lvl="1" indent="0">
              <a:buNone/>
            </a:pPr>
            <a:endParaRPr lang="cs-CZ" dirty="0"/>
          </a:p>
          <a:p>
            <a:pPr marL="0" indent="0">
              <a:buNone/>
            </a:pPr>
            <a:endParaRPr lang="cs-CZ" dirty="0"/>
          </a:p>
        </p:txBody>
      </p:sp>
    </p:spTree>
    <p:extLst>
      <p:ext uri="{BB962C8B-B14F-4D97-AF65-F5344CB8AC3E}">
        <p14:creationId xmlns:p14="http://schemas.microsoft.com/office/powerpoint/2010/main" val="3941208194"/>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761</Words>
  <Application>Microsoft Office PowerPoint</Application>
  <PresentationFormat>Vlastní</PresentationFormat>
  <Paragraphs>142</Paragraphs>
  <Slides>25</Slides>
  <Notes>0</Notes>
  <HiddenSlides>0</HiddenSlides>
  <MMClips>0</MMClips>
  <ScaleCrop>false</ScaleCrop>
  <HeadingPairs>
    <vt:vector size="4" baseType="variant">
      <vt:variant>
        <vt:lpstr>Motiv</vt:lpstr>
      </vt:variant>
      <vt:variant>
        <vt:i4>1</vt:i4>
      </vt:variant>
      <vt:variant>
        <vt:lpstr>Nadpisy snímků</vt:lpstr>
      </vt:variant>
      <vt:variant>
        <vt:i4>25</vt:i4>
      </vt:variant>
    </vt:vector>
  </HeadingPairs>
  <TitlesOfParts>
    <vt:vector size="26" baseType="lpstr">
      <vt:lpstr>Motiv Office</vt:lpstr>
      <vt:lpstr>Shrnutí výsledků kontrol pseudohistorických vozidel a turistických autobusů Hop On Hop Off  </vt:lpstr>
      <vt:lpstr>Obecné informace o kontrolách – oblast zájmu</vt:lpstr>
      <vt:lpstr>Obecné informace o kontrolách – důvod kontrol</vt:lpstr>
      <vt:lpstr>Obecné informace o kontrolách – realizační tým kontrol</vt:lpstr>
      <vt:lpstr>Obecné informace o kontrolách – místa kontrol</vt:lpstr>
      <vt:lpstr>Souhrnné výsledky kontrol </vt:lpstr>
      <vt:lpstr>Pseudohistorická vozidla</vt:lpstr>
      <vt:lpstr>Pseudohistorická vozidla – prohřešky</vt:lpstr>
      <vt:lpstr>Pseudohistorická vozidla - absence dokladů</vt:lpstr>
      <vt:lpstr>Pseudohistorická vozidla - alarmující technický stav </vt:lpstr>
      <vt:lpstr>Pseudohistorická vozidla - alarmující technický stav </vt:lpstr>
      <vt:lpstr>Pseudohistorická vozidla - registrace vozidel</vt:lpstr>
      <vt:lpstr>Odtah pseudohistorického vozidla</vt:lpstr>
      <vt:lpstr>Autobusy Hop On Hop Off</vt:lpstr>
      <vt:lpstr>Autobusy Hop On Hop Off - prohřešky</vt:lpstr>
      <vt:lpstr>Autobusy Hop On Hop Off - chybějící nebo chybné doklady nezbytné pro provozování linkové dopravy </vt:lpstr>
      <vt:lpstr> Autobusy Hop On Hop Off </vt:lpstr>
      <vt:lpstr>Autobus Hop On Hop Off</vt:lpstr>
      <vt:lpstr>TSCHU-TSCHU vláčky</vt:lpstr>
      <vt:lpstr>TSCHU-TSCHU vláčky – prohřešky </vt:lpstr>
      <vt:lpstr>TSCHU-TSCHU vláčky - čtyřnásobně vyšší hodnoty emisí </vt:lpstr>
      <vt:lpstr>Pokuty</vt:lpstr>
      <vt:lpstr>Závěrem</vt:lpstr>
      <vt:lpstr>Citace</vt:lpstr>
      <vt:lpstr>Děkuji za pozornost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Shrnutí výsledků kontrol pseudo-historických vozidel a turistických autobusů HopOn HopOff</dc:title>
  <dc:creator>Chlupáček Ondřej (MHMP, SE2)</dc:creator>
  <cp:lastModifiedBy>mafra</cp:lastModifiedBy>
  <cp:revision>44</cp:revision>
  <dcterms:created xsi:type="dcterms:W3CDTF">2019-08-26T12:02:49Z</dcterms:created>
  <dcterms:modified xsi:type="dcterms:W3CDTF">2019-08-27T08:55:45Z</dcterms:modified>
</cp:coreProperties>
</file>